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docx" ContentType="application/vnd.openxmlformats-officedocument.wordprocessingml.document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rawings/vmlDrawing1.vml" ContentType="application/vnd.openxmlformats-officedocument.vmlDrawing"/>
  <Override PartName="/ppt/slides/slide6.xml" ContentType="application/vnd.openxmlformats-officedocument.presentationml.slide+xml"/>
  <Override PartName="/ppt/drawings/vmlDrawing2.vml" ContentType="application/vnd.openxmlformats-officedocument.vmlDrawing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drawings/vmlDrawing3.vml" ContentType="application/vnd.openxmlformats-officedocument.vmlDrawi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rawings/vmlDrawing4.vml" ContentType="application/vnd.openxmlformats-officedocument.vmlDrawin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rawings/vmlDrawing5.vml" ContentType="application/vnd.openxmlformats-officedocument.vmlDrawin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rawings/vmlDrawing6.vml" ContentType="application/vnd.openxmlformats-officedocument.vmlDrawin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rawings/vmlDrawing7.vml" ContentType="application/vnd.openxmlformats-officedocument.vmlDrawin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  <p:sldMasterId id="2147483649" r:id="rId2"/>
  </p:sldMasterIdLst>
  <p:notesMasterIdLst>
    <p:notesMasterId r:id="rId3"/>
  </p:notesMasterIdLst>
  <p:handoutMasterIdLst>
    <p:handoutMasterId r:id="rId4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y="6859270" cx="12190095"/>
  <p:notesSz cx="6858000" cy="9144000"/>
  <p:defaultTextStyle>
    <a:defPPr>
      <a:defRPr lang="zh-CN"/>
    </a:defPPr>
    <a:lvl1pPr algn="l" defTabSz="1209675" eaLnBrk="0" fontAlgn="base" hangingPunct="0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algn="l" defTabSz="1209675" eaLnBrk="0" fontAlgn="base" hangingPunct="0" indent="-147955" marL="605155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algn="l" defTabSz="1209675" eaLnBrk="0" fontAlgn="base" hangingPunct="0" indent="-295275" marL="1209675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algn="l" defTabSz="1209675" eaLnBrk="0" fontAlgn="base" hangingPunct="0" indent="-443230" marL="1814830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algn="l" defTabSz="1209675" eaLnBrk="0" fontAlgn="base" hangingPunct="0" indent="-590550" marL="2419350" rtl="0">
      <a:spcBef>
        <a:spcPct val="0"/>
      </a:spcBef>
      <a:spcAft>
        <a:spcPct val="0"/>
      </a:spcAft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algn="l" defTabSz="914400" eaLnBrk="1" hangingPunct="1" latinLnBrk="0" marL="22860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algn="l" defTabSz="914400" eaLnBrk="1" hangingPunct="1" latinLnBrk="0" marL="27432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algn="l" defTabSz="914400" eaLnBrk="1" hangingPunct="1" latinLnBrk="0" marL="32004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algn="l" defTabSz="914400" eaLnBrk="1" hangingPunct="1" latinLnBrk="0" marL="3657600" rtl="0">
      <a:defRPr b="1"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6056" autoAdjust="0"/>
    <p:restoredTop sz="96310" autoAdjust="0"/>
  </p:normalViewPr>
  <p:slideViewPr>
    <p:cSldViewPr showGuides="1" snapToGrid="0">
      <p:cViewPr varScale="1">
        <p:scale>
          <a:sx n="107" d="100"/>
          <a:sy n="107" d="100"/>
        </p:scale>
        <p:origin x="138" y="186"/>
      </p:cViewPr>
      <p:guideLst>
        <p:guide orient="horz" pos="2264"/>
        <p:guide pos="3830"/>
      </p:guideLst>
    </p:cSldViewPr>
  </p:slideViewPr>
  <p:outlineViewPr>
    <p:cViewPr>
      <p:scale>
        <a:sx n="33" d="100"/>
        <a:sy n="33" d="100"/>
      </p:scale>
      <p:origin x="0" y="-17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786" y="66"/>
      </p:cViewPr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4.vml.rels><?xml version="1.0" encoding="UTF-8" standalone="yes"?>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32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A9B8210-D540-4CA9-A344-52188275FAD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3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34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4DA850A-0AA3-4CBB-B1BB-3967CB376D1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2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0CC48FE-70FF-4012-95EA-8353457EE287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7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72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2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3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301940A7-8863-4CE5-A85B-4B4D87E4DBCE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6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01940A7-8863-4CE5-A85B-4B4D87E4DBCE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" Target="../slides/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/>
        </p:spPr>
        <p:txBody>
          <a:bodyPr wrap="square">
            <a:spAutoFit/>
          </a:bodyPr>
          <a:lstStyle>
            <a:lvl1pPr algn="just" defTabSz="2955925" hangingPunct="1" indent="72009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marL="457200">
              <a:buFontTx/>
              <a:buNone/>
              <a:defRPr b="1" sz="2800"/>
            </a:lvl2pPr>
            <a:lvl3pPr indent="0" marL="914400">
              <a:buFontTx/>
              <a:buNone/>
              <a:defRPr b="1" sz="2800"/>
            </a:lvl3pPr>
            <a:lvl4pPr indent="0" marL="1371600">
              <a:buFontTx/>
              <a:buNone/>
              <a:defRPr b="1" sz="2800"/>
            </a:lvl4pPr>
            <a:lvl5pPr indent="0" marL="1828800">
              <a:buFontTx/>
              <a:buNone/>
              <a:defRPr b="1" sz="2800"/>
            </a:lvl5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</p:spTree>
  </p:cSld>
  <p:clrMapOvr>
    <a:masterClrMapping/>
  </p:clrMapOvr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02DDBB-0C14-44AF-9744-E182E29AD873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AA97AC-133D-4790-B7AE-CBD489B065BB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矩形 6"/>
          <p:cNvSpPr/>
          <p:nvPr userDrawn="1"/>
        </p:nvSpPr>
        <p:spPr>
          <a:xfrm>
            <a:off x="167753" y="179112"/>
            <a:ext cx="11844655" cy="649946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  <p:sp>
        <p:nvSpPr>
          <p:cNvPr id="1048612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/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</p:spTree>
  </p:cSld>
  <p:clrMapOvr>
    <a:masterClrMapping/>
  </p:clrMapOvr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/>
          <a:noFill/>
        </p:spPr>
      </p:pic>
      <p:sp>
        <p:nvSpPr>
          <p:cNvPr id="1048623" name="矩形 16"/>
          <p:cNvSpPr/>
          <p:nvPr userDrawn="1"/>
        </p:nvSpPr>
        <p:spPr>
          <a:xfrm>
            <a:off x="-48664" y="-1905"/>
            <a:ext cx="12238990" cy="6862764"/>
          </a:xfrm>
          <a:prstGeom prst="rect"/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  <p:sp>
        <p:nvSpPr>
          <p:cNvPr id="1048624" name="矩形 17"/>
          <p:cNvSpPr/>
          <p:nvPr userDrawn="1"/>
        </p:nvSpPr>
        <p:spPr>
          <a:xfrm>
            <a:off x="190069" y="179112"/>
            <a:ext cx="11844655" cy="649946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800" lang="zh-CN"/>
          </a:p>
        </p:txBody>
      </p:sp>
      <p:sp>
        <p:nvSpPr>
          <p:cNvPr id="1048625" name="TextBox 22">
            <a:hlinkClick r:id="rId2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/>
          <a:noFill/>
        </p:spPr>
        <p:txBody>
          <a:bodyPr>
            <a:spAutoFit/>
          </a:bodyPr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altLang="en-US" b="1" dirty="0" sz="2200" lang="zh-CN" spc="3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altLang="en-US" b="1" dirty="0" sz="2200" lang="zh-CN" spc="30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2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/>
          <a:noFill/>
        </p:spPr>
      </p:pic>
      <p:pic>
        <p:nvPicPr>
          <p:cNvPr id="2097163" name="图片 8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78582" y="690567"/>
            <a:ext cx="1626314" cy="506462"/>
          </a:xfrm>
          <a:prstGeom prst="rect"/>
        </p:spPr>
      </p:pic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../slides/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tags" Target="../tags/tag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矩形 12"/>
          <p:cNvSpPr/>
          <p:nvPr userDrawn="1"/>
        </p:nvSpPr>
        <p:spPr>
          <a:xfrm>
            <a:off x="-47625" y="-1588"/>
            <a:ext cx="12238038" cy="6861176"/>
          </a:xfrm>
          <a:prstGeom prst="rect"/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</a:pPr>
            <a:endParaRPr altLang="en-US" b="0" sz="2400" lang="zh-CN"/>
          </a:p>
        </p:txBody>
      </p:sp>
      <p:sp>
        <p:nvSpPr>
          <p:cNvPr id="1048628" name="矩形 13"/>
          <p:cNvSpPr/>
          <p:nvPr userDrawn="1"/>
        </p:nvSpPr>
        <p:spPr>
          <a:xfrm>
            <a:off x="150813" y="180975"/>
            <a:ext cx="11844337" cy="649763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</a:pPr>
            <a:endParaRPr altLang="en-US" b="0" sz="2400" lang="zh-CN"/>
          </a:p>
        </p:txBody>
      </p:sp>
      <p:sp>
        <p:nvSpPr>
          <p:cNvPr id="1048629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/>
          <a:noFill/>
        </p:spPr>
        <p:txBody>
          <a:bodyPr>
            <a:spAutoFit/>
          </a:bodyPr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altLang="en-US" dirty="0" sz="2200" lang="zh-CN" spc="30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altLang="en-US" dirty="0" sz="2200" lang="zh-CN" spc="30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1048630" name="矩形 24"/>
          <p:cNvSpPr/>
          <p:nvPr userDrawn="1"/>
        </p:nvSpPr>
        <p:spPr>
          <a:xfrm>
            <a:off x="1981200" y="323850"/>
            <a:ext cx="76200" cy="363538"/>
          </a:xfrm>
          <a:prstGeom prst="rect"/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</a:pPr>
            <a:endParaRPr altLang="en-US" b="0" sz="2400" lang="zh-CN"/>
          </a:p>
        </p:txBody>
      </p:sp>
      <p:sp>
        <p:nvSpPr>
          <p:cNvPr id="1048631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altLang="en-US" b="0" dirty="0" sz="2000" lang="zh-CN">
                <a:solidFill>
                  <a:srgbClr val="009D96"/>
                </a:solidFill>
              </a:rPr>
              <a:t>领</a:t>
            </a:r>
            <a:r>
              <a:rPr altLang="en-US" b="0" dirty="0" sz="2000" lang="zh-CN" smtClean="0">
                <a:solidFill>
                  <a:srgbClr val="009D96"/>
                </a:solidFill>
              </a:rPr>
              <a:t>跑中考 </a:t>
            </a:r>
            <a:r>
              <a:rPr altLang="zh-CN" b="0" dirty="0" lang="en-US">
                <a:solidFill>
                  <a:srgbClr val="009D96"/>
                </a:solidFill>
              </a:rPr>
              <a:t>·</a:t>
            </a:r>
            <a:r>
              <a:rPr altLang="en-US" b="0" dirty="0" lang="zh-CN">
                <a:solidFill>
                  <a:srgbClr val="009D96"/>
                </a:solidFill>
              </a:rPr>
              <a:t> </a:t>
            </a:r>
            <a:r>
              <a:rPr altLang="en-US" b="0" dirty="0" sz="2000" lang="zh-CN" smtClean="0">
                <a:solidFill>
                  <a:srgbClr val="009D96"/>
                </a:solidFill>
              </a:rPr>
              <a:t>数学（深圳</a:t>
            </a:r>
            <a:r>
              <a:rPr altLang="zh-CN" b="0" dirty="0" sz="2000" lang="en-US" smtClean="0">
                <a:solidFill>
                  <a:srgbClr val="009D96"/>
                </a:solidFill>
              </a:rPr>
              <a:t> </a:t>
            </a:r>
            <a:r>
              <a:rPr altLang="en-US" b="0" dirty="0" sz="2000" lang="zh-CN" smtClean="0">
                <a:solidFill>
                  <a:srgbClr val="009D96"/>
                </a:solidFill>
              </a:rPr>
              <a:t>）</a:t>
            </a:r>
            <a:endParaRPr altLang="en-US" b="0" dirty="0" sz="2000" lang="zh-CN">
              <a:solidFill>
                <a:srgbClr val="009D96"/>
              </a:solidFill>
            </a:endParaRPr>
          </a:p>
        </p:txBody>
      </p:sp>
      <p:pic>
        <p:nvPicPr>
          <p:cNvPr id="209716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/>
          <a:noFill/>
          <a:ln>
            <a:noFill/>
          </a:ln>
        </p:spPr>
      </p:pic>
      <p:sp>
        <p:nvSpPr>
          <p:cNvPr id="1048632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2880917" cy="430887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eaLnBrk="1" fontAlgn="base" hangingPunct="1" rtl="0">
              <a:spcBef>
                <a:spcPct val="0"/>
              </a:spcBef>
              <a:spcAft>
                <a:spcPct val="0"/>
              </a:spcAft>
            </a:pPr>
            <a:r>
              <a:rPr altLang="en-US" b="1" dirty="0" sz="2200" kern="1200" lang="zh-CN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altLang="zh-CN" b="1" dirty="0" sz="2200" kern="1200" lang="en-US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9</a:t>
            </a:r>
            <a:r>
              <a:rPr altLang="en-US" b="1" dirty="0" sz="2200" kern="1200" lang="zh-CN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函数及其图象</a:t>
            </a:r>
            <a:endParaRPr altLang="en-US" b="1" dirty="0" sz="2200" kern="1200" lang="zh-CN" smtClean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97165" name="图片 14" descr="未标题-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/>
        </p:spPr>
      </p:pic>
    </p:spTree>
    <p:custDataLst>
      <p:tags r:id="rId5"/>
    </p:custDataLst>
  </p:cSld>
  <p:clrMap accent1="accent1" accent2="accent2" accent3="accent3" accent4="accent4" accent5="accent5" accent6="accent6" bg1="lt1" bg2="lt2" tx1="dk1" tx2="dk2" hlink="hlink" folHlink="folHlink"/>
  <p:sldLayoutIdLst>
    <p:sldLayoutId id="2147483654" r:id="rId1"/>
  </p:sldLayoutIdLst>
  <p:timing/>
  <p:txStyles>
    <p:titleStyle>
      <a:lvl1pPr algn="l" defTabSz="952500" fontAlgn="base" rtl="0">
        <a:spcBef>
          <a:spcPct val="0"/>
        </a:spcBef>
        <a:spcAft>
          <a:spcPct val="0"/>
        </a:spcAft>
        <a:defRPr b="1" sz="2800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fontAlgn="base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algn="l" defTabSz="952500" fontAlgn="base" marL="4572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algn="l" defTabSz="952500" fontAlgn="base" marL="9144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algn="l" defTabSz="952500" fontAlgn="base" marL="13716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algn="l" defTabSz="952500" fontAlgn="base" marL="1828800" rtl="0">
        <a:spcBef>
          <a:spcPct val="0"/>
        </a:spcBef>
        <a:spcAft>
          <a:spcPct val="0"/>
        </a:spcAft>
        <a:defRPr b="1" sz="2800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algn="l" defTabSz="952500" fontAlgn="base" indent="-236855" marL="817880" rtl="0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algn="l" defTabSz="952500" fontAlgn="base" indent="-236855" marL="1233805" rtl="0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algn="l" pos="1676400"/>
        </a:tabLst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algn="l" defTabSz="952500" fontAlgn="base" indent="-236855" marL="1649730" rtl="0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algn="l" defTabSz="952500" fontAlgn="base" indent="-236855" marL="2065655" rtl="0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algn="l" defTabSz="952500" fontAlgn="base" indent="-236855" marL="2481580" rtl="0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b="1" sz="2800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algn="l" defTabSz="953135" eaLnBrk="1" hangingPunct="1" indent="-237490" latinLnBrk="0" marL="2620010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53135" eaLnBrk="1" hangingPunct="1" indent="-237490" latinLnBrk="0" marL="3096260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53135" eaLnBrk="1" hangingPunct="1" indent="-237490" latinLnBrk="0" marL="3573145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53135" eaLnBrk="1" hangingPunct="1" indent="-237490" latinLnBrk="0" marL="4049395" rtl="0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53135" eaLnBrk="1" hangingPunct="1" latinLnBrk="0" marL="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53135" eaLnBrk="1" hangingPunct="1" latinLnBrk="0" marL="47625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53135" eaLnBrk="1" hangingPunct="1" latinLnBrk="0" marL="95313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53135" eaLnBrk="1" hangingPunct="1" latinLnBrk="0" marL="142938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53135" eaLnBrk="1" hangingPunct="1" latinLnBrk="0" marL="190563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53135" eaLnBrk="1" hangingPunct="1" latinLnBrk="0" marL="238252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53135" eaLnBrk="1" hangingPunct="1" latinLnBrk="0" marL="285877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53135" eaLnBrk="1" hangingPunct="1" latinLnBrk="0" marL="3335020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53135" eaLnBrk="1" hangingPunct="1" latinLnBrk="0" marL="3810635" rtl="0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  <p:sldLayoutId id="2147483653" r:id="rId3"/>
  </p:sldLayoutIdLst>
  <p:timing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" Target="slide11.xml"/><Relationship Id="rId2" Type="http://schemas.openxmlformats.org/officeDocument/2006/relationships/slide" Target="slide2.xml"/><Relationship Id="rId3" Type="http://schemas.openxmlformats.org/officeDocument/2006/relationships/slide" Target="slide20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package" Target="../embeddings/Microsoft_Word_Document6.docx"/><Relationship Id="rId3" Type="http://schemas.openxmlformats.org/officeDocument/2006/relationships/image" Target="../media/image27.emf"/><Relationship Id="rId4" Type="http://schemas.openxmlformats.org/officeDocument/2006/relationships/slideLayout" Target="../slideLayouts/slideLayout1.xml"/><Relationship Id="rId5" Type="http://schemas.openxmlformats.org/officeDocument/2006/relationships/vmlDrawing" Target="../drawings/vmlDrawing5.v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package" Target="../embeddings/Microsoft_Word_Document7.docx"/><Relationship Id="rId3" Type="http://schemas.openxmlformats.org/officeDocument/2006/relationships/image" Target="../media/image32.emf"/><Relationship Id="rId4" Type="http://schemas.openxmlformats.org/officeDocument/2006/relationships/slideLayout" Target="../slideLayouts/slideLayout1.xml"/><Relationship Id="rId5" Type="http://schemas.openxmlformats.org/officeDocument/2006/relationships/vmlDrawing" Target="../drawings/vmlDrawing6.v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Word_Document8.docx"/><Relationship Id="rId2" Type="http://schemas.openxmlformats.org/officeDocument/2006/relationships/image" Target="../media/image37.emf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.xml"/><Relationship Id="rId5" Type="http://schemas.openxmlformats.org/officeDocument/2006/relationships/vmlDrawing" Target="../drawings/vmlDrawing7.v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Word_Document0.docx"/><Relationship Id="rId2" Type="http://schemas.openxmlformats.org/officeDocument/2006/relationships/image" Target="../media/image13.emf"/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emf"/><Relationship Id="rId5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<Relationship Id="rId7" Type="http://schemas.openxmlformats.org/officeDocument/2006/relationships/vmlDrawing" Target="../drawings/vmlDrawing2.v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21.emf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22.e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Relationship Id="rId9" Type="http://schemas.openxmlformats.org/officeDocument/2006/relationships/vmlDrawing" Target="../drawings/vmlDrawing3.v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Word_Document5.docx"/><Relationship Id="rId2" Type="http://schemas.openxmlformats.org/officeDocument/2006/relationships/image" Target="../media/image23.emf"/><Relationship Id="rId3" Type="http://schemas.openxmlformats.org/officeDocument/2006/relationships/slideLayout" Target="../slideLayouts/slideLayout1.xml"/><Relationship Id="rId4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/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14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/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46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1048615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 spc="30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altLang="en-US" dirty="0" sz="2400" lang="zh-CN" spc="30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16" name="椭圆 31"/>
            <p:cNvSpPr/>
            <p:nvPr/>
          </p:nvSpPr>
          <p:spPr>
            <a:xfrm>
              <a:off x="13463" y="7874"/>
              <a:ext cx="483" cy="483"/>
            </a:xfrm>
            <a:prstGeom prst="ellipse"/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47" name="组合 33"/>
          <p:cNvGrpSpPr/>
          <p:nvPr/>
        </p:nvGrpSpPr>
        <p:grpSpPr>
          <a:xfrm>
            <a:off x="1876317" y="5577330"/>
            <a:ext cx="1976755" cy="461645"/>
            <a:chOff x="13463" y="7736"/>
            <a:chExt cx="3113" cy="727"/>
          </a:xfrm>
        </p:grpSpPr>
        <p:sp>
          <p:nvSpPr>
            <p:cNvPr id="1048617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 spc="30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altLang="en-US" dirty="0" sz="2400" lang="zh-CN" spc="30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18" name="椭圆 35"/>
            <p:cNvSpPr/>
            <p:nvPr/>
          </p:nvSpPr>
          <p:spPr>
            <a:xfrm>
              <a:off x="13463" y="7874"/>
              <a:ext cx="483" cy="483"/>
            </a:xfrm>
            <a:prstGeom prst="ellipse"/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48" name="组合 36"/>
          <p:cNvGrpSpPr/>
          <p:nvPr/>
        </p:nvGrpSpPr>
        <p:grpSpPr>
          <a:xfrm>
            <a:off x="8513515" y="5577330"/>
            <a:ext cx="1976755" cy="461645"/>
            <a:chOff x="13463" y="7736"/>
            <a:chExt cx="3113" cy="727"/>
          </a:xfrm>
        </p:grpSpPr>
        <p:sp>
          <p:nvSpPr>
            <p:cNvPr id="1048619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 spc="30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altLang="en-US" dirty="0" sz="2400" lang="zh-CN" spc="30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20" name="椭圆 38"/>
            <p:cNvSpPr/>
            <p:nvPr/>
          </p:nvSpPr>
          <p:spPr>
            <a:xfrm>
              <a:off x="13463" y="7874"/>
              <a:ext cx="483" cy="483"/>
            </a:xfrm>
            <a:prstGeom prst="ellipse"/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621" name="文本框 22"/>
          <p:cNvSpPr txBox="1">
            <a:spLocks noChangeArrowheads="1"/>
          </p:cNvSpPr>
          <p:nvPr/>
        </p:nvSpPr>
        <p:spPr bwMode="auto">
          <a:xfrm>
            <a:off x="3877036" y="1678726"/>
            <a:ext cx="4094481" cy="751840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altLang="en-US" dirty="0" sz="4400" lang="zh-CN">
                <a:solidFill>
                  <a:srgbClr val="009D96"/>
                </a:solidFill>
              </a:rPr>
              <a:t>第三单元　函数</a:t>
            </a:r>
            <a:endParaRPr altLang="en-US" dirty="0" sz="4400" lang="zh-CN">
              <a:solidFill>
                <a:srgbClr val="009D96"/>
              </a:solidFill>
            </a:endParaRPr>
          </a:p>
        </p:txBody>
      </p:sp>
      <p:sp>
        <p:nvSpPr>
          <p:cNvPr id="1048622" name="文本框 23"/>
          <p:cNvSpPr txBox="1">
            <a:spLocks noChangeArrowheads="1"/>
          </p:cNvSpPr>
          <p:nvPr/>
        </p:nvSpPr>
        <p:spPr bwMode="auto">
          <a:xfrm>
            <a:off x="3891802" y="2709455"/>
            <a:ext cx="4069081" cy="574040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09675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09675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09675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09675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altLang="en-US" b="0" dirty="0" sz="3200" lang="zh-CN"/>
              <a:t>课时</a:t>
            </a:r>
            <a:r>
              <a:rPr altLang="zh-CN" b="0" dirty="0" sz="3200" lang="en-US"/>
              <a:t>9</a:t>
            </a:r>
            <a:r>
              <a:rPr altLang="en-US" b="0" dirty="0" sz="3200" lang="zh-CN"/>
              <a:t>　函数及其图象</a:t>
            </a:r>
            <a:endParaRPr altLang="en-US" b="0" dirty="0" sz="3200" lang="zh-CN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内容占位符 1"/>
          <p:cNvSpPr>
            <a:spLocks noGrp="1"/>
          </p:cNvSpPr>
          <p:nvPr>
            <p:ph idx="10"/>
          </p:nvPr>
        </p:nvSpPr>
        <p:spPr>
          <a:xfrm>
            <a:off x="412039" y="818970"/>
            <a:ext cx="11337155" cy="3234690"/>
          </a:xfrm>
        </p:spPr>
        <p:txBody>
          <a:bodyPr/>
          <a:p>
            <a:pPr indent="1520825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已知某种笔记本的单价为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/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本，购买这种笔记本的总费用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）随购买数量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）变化，则其中的变量是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，常量是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下列图象中，不能表示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的函数的是（　　）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90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2038" y="983435"/>
            <a:ext cx="1567507" cy="409733"/>
          </a:xfrm>
          <a:prstGeom prst="rect"/>
          <a:noFill/>
          <a:ln>
            <a:noFill/>
          </a:ln>
        </p:spPr>
      </p:pic>
      <p:pic>
        <p:nvPicPr>
          <p:cNvPr id="2097191" name="Picture 2" descr="GD24SXZS9-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246774" y="3795927"/>
            <a:ext cx="9366716" cy="1988424"/>
          </a:xfrm>
          <a:prstGeom prst="rect"/>
          <a:noFill/>
          <a:ln>
            <a:noFill/>
          </a:ln>
        </p:spPr>
      </p:pic>
      <p:sp>
        <p:nvSpPr>
          <p:cNvPr id="1048668" name="矩形 3"/>
          <p:cNvSpPr/>
          <p:nvPr/>
        </p:nvSpPr>
        <p:spPr>
          <a:xfrm>
            <a:off x="8992725" y="1560719"/>
            <a:ext cx="883575" cy="52322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和</a:t>
            </a:r>
            <a:r>
              <a:rPr altLang="zh-CN" dirty="0" i="1" lang="en-US">
                <a:solidFill>
                  <a:srgbClr val="FF0000"/>
                </a:solidFill>
              </a:rPr>
              <a:t>y</a:t>
            </a:r>
            <a:endParaRPr altLang="en-US" dirty="0" lang="zh-CN"/>
          </a:p>
        </p:txBody>
      </p:sp>
      <p:sp>
        <p:nvSpPr>
          <p:cNvPr id="1048669" name="矩形 4"/>
          <p:cNvSpPr/>
          <p:nvPr/>
        </p:nvSpPr>
        <p:spPr>
          <a:xfrm>
            <a:off x="1365711" y="2244842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5</a:t>
            </a:r>
            <a:endParaRPr altLang="en-US" dirty="0" lang="zh-CN"/>
          </a:p>
        </p:txBody>
      </p:sp>
      <p:sp>
        <p:nvSpPr>
          <p:cNvPr id="1048670" name="矩形 5"/>
          <p:cNvSpPr/>
          <p:nvPr/>
        </p:nvSpPr>
        <p:spPr>
          <a:xfrm>
            <a:off x="8361436" y="2862590"/>
            <a:ext cx="411481" cy="51054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C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 build="p"/>
      <p:bldP spid="1048669" grpId="0" build="p"/>
      <p:bldP spid="10486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文本框 22"/>
          <p:cNvSpPr txBox="1"/>
          <p:nvPr/>
        </p:nvSpPr>
        <p:spPr>
          <a:xfrm>
            <a:off x="2566814" y="3036730"/>
            <a:ext cx="7430934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4400" lang="zh-CN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核心知识讲练</a:t>
            </a:r>
            <a:endParaRPr altLang="en-US" dirty="0" sz="4400" lang="zh-CN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30" name="直接连接符 4"/>
          <p:cNvCxnSpPr>
            <a:cxnSpLocks/>
          </p:cNvCxnSpPr>
          <p:nvPr/>
        </p:nvCxnSpPr>
        <p:spPr>
          <a:xfrm>
            <a:off x="2600326" y="2710339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5"/>
          <p:cNvCxnSpPr>
            <a:cxnSpLocks/>
          </p:cNvCxnSpPr>
          <p:nvPr/>
        </p:nvCxnSpPr>
        <p:spPr>
          <a:xfrm>
            <a:off x="2600326" y="4149884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8633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altLang="zh-CN" dirty="0" kern="100" lang="en-US"/>
              <a:t> </a:t>
            </a:r>
            <a:r>
              <a:rPr altLang="zh-CN" dirty="0" kern="100" lang="en-US" smtClean="0"/>
              <a:t>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平面直角坐标系中点的坐标特征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．在平面直角坐标系中，点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）所在的象限是（　　）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．第一象限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．第二象限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．第三象限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．第四象限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在平面直角坐标系中，点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）在第三象限，则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轴的距离为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92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66126" y="798196"/>
            <a:ext cx="2249170" cy="456565"/>
          </a:xfrm>
          <a:prstGeom prst="rect"/>
        </p:spPr>
      </p:pic>
      <p:sp>
        <p:nvSpPr>
          <p:cNvPr id="1048673" name="矩形 3"/>
          <p:cNvSpPr/>
          <p:nvPr/>
        </p:nvSpPr>
        <p:spPr>
          <a:xfrm>
            <a:off x="10634736" y="1414790"/>
            <a:ext cx="411481" cy="51054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C</a:t>
            </a:r>
            <a:endParaRPr altLang="en-US" dirty="0" lang="zh-CN"/>
          </a:p>
        </p:txBody>
      </p:sp>
      <p:sp>
        <p:nvSpPr>
          <p:cNvPr id="1048674" name="矩形 4"/>
          <p:cNvSpPr/>
          <p:nvPr/>
        </p:nvSpPr>
        <p:spPr>
          <a:xfrm>
            <a:off x="3585912" y="3967490"/>
            <a:ext cx="1045339" cy="51054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m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endParaRPr altLang="en-US" dirty="0" lang="zh-CN"/>
          </a:p>
        </p:txBody>
      </p:sp>
      <p:sp>
        <p:nvSpPr>
          <p:cNvPr id="1048675" name="矩形 5"/>
          <p:cNvSpPr/>
          <p:nvPr/>
        </p:nvSpPr>
        <p:spPr>
          <a:xfrm>
            <a:off x="9100011" y="3967490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2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 build="p"/>
      <p:bldP spid="1048674" grpId="0" build="p"/>
      <p:bldP spid="104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内容占位符 1"/>
          <p:cNvSpPr>
            <a:spLocks noGrp="1"/>
          </p:cNvSpPr>
          <p:nvPr>
            <p:ph idx="10"/>
          </p:nvPr>
        </p:nvSpPr>
        <p:spPr>
          <a:xfrm>
            <a:off x="401765" y="870341"/>
            <a:ext cx="11337155" cy="38633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广东）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在平面直角坐标系中，将点（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）向右平移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个单位后，得到的点的坐标是（　　）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在平面直角坐标系中，将点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向下平移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个单位长度后，得到点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′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），则点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____________.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77" name="矩形 2"/>
          <p:cNvSpPr/>
          <p:nvPr/>
        </p:nvSpPr>
        <p:spPr>
          <a:xfrm>
            <a:off x="5224536" y="1617990"/>
            <a:ext cx="44435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A</a:t>
            </a:r>
            <a:endParaRPr altLang="en-US" dirty="0" lang="zh-CN"/>
          </a:p>
        </p:txBody>
      </p:sp>
      <p:sp>
        <p:nvSpPr>
          <p:cNvPr id="1048678" name="矩形 3"/>
          <p:cNvSpPr/>
          <p:nvPr/>
        </p:nvSpPr>
        <p:spPr>
          <a:xfrm>
            <a:off x="6447392" y="4221490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7" grpId="0" build="p"/>
      <p:bldP spid="10486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内容占位符 1"/>
          <p:cNvSpPr>
            <a:spLocks noGrp="1"/>
          </p:cNvSpPr>
          <p:nvPr>
            <p:ph idx="10"/>
          </p:nvPr>
        </p:nvSpPr>
        <p:spPr>
          <a:xfrm>
            <a:off x="412039" y="931985"/>
            <a:ext cx="11337155" cy="26060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宿迁）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在平面直角坐标系中，点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轴对称的点的坐标是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____________.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3.1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在平面直角坐标系中，点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）向上平移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个单位长度，然后沿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轴翻折，得到的点的坐标是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____________. 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80" name="内容占位符 1"/>
          <p:cNvSpPr txBox="1"/>
          <p:nvPr/>
        </p:nvSpPr>
        <p:spPr>
          <a:xfrm>
            <a:off x="412038" y="3609641"/>
            <a:ext cx="11444340" cy="1348740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indent="0" lvl="0"/>
            <a:r>
              <a:rPr altLang="zh-CN" dirty="0" kern="100" lang="en-US" smtClean="0">
                <a:solidFill>
                  <a:srgbClr val="00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        3.2</a:t>
            </a:r>
            <a:r>
              <a:rPr altLang="zh-CN" dirty="0" kern="100" lang="zh-CN">
                <a:solidFill>
                  <a:srgbClr val="000000"/>
                </a:solidFill>
              </a:rPr>
              <a:t>　</a:t>
            </a:r>
            <a:r>
              <a:rPr altLang="zh-CN" dirty="0" kern="100" lang="en-US" smtClean="0">
                <a:solidFill>
                  <a:srgbClr val="000000"/>
                </a:solidFill>
              </a:rPr>
              <a:t> </a:t>
            </a:r>
            <a:r>
              <a:rPr altLang="zh-CN" dirty="0" kern="100" lang="zh-CN" smtClean="0">
                <a:solidFill>
                  <a:srgbClr val="000000"/>
                </a:solidFill>
              </a:rPr>
              <a:t>在</a:t>
            </a:r>
            <a:r>
              <a:rPr altLang="zh-CN" dirty="0" kern="100" lang="zh-CN">
                <a:solidFill>
                  <a:srgbClr val="000000"/>
                </a:solidFill>
              </a:rPr>
              <a:t>平面直角坐标系中，点（</a:t>
            </a:r>
            <a:r>
              <a:rPr altLang="zh-CN" dirty="0" i="1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altLang="zh-CN" dirty="0" kern="100" lang="zh-CN">
                <a:solidFill>
                  <a:srgbClr val="000000"/>
                </a:solidFill>
              </a:rPr>
              <a:t>，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000000"/>
                </a:solidFill>
              </a:rPr>
              <a:t>）关于</a:t>
            </a:r>
            <a:r>
              <a:rPr altLang="zh-CN" dirty="0" i="1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000000"/>
                </a:solidFill>
              </a:rPr>
              <a:t>轴对称的点的坐标是（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000000"/>
                </a:solidFill>
              </a:rPr>
              <a:t>，</a:t>
            </a:r>
            <a:r>
              <a:rPr altLang="zh-CN" dirty="0" i="1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altLang="zh-CN" dirty="0" kern="100" lang="zh-CN">
                <a:solidFill>
                  <a:srgbClr val="000000"/>
                </a:solidFill>
              </a:rPr>
              <a:t>），则</a:t>
            </a:r>
            <a:r>
              <a:rPr altLang="zh-CN" dirty="0" i="1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altLang="zh-CN" dirty="0" kern="100" lang="zh-CN">
                <a:solidFill>
                  <a:srgbClr val="000000"/>
                </a:solidFill>
              </a:rPr>
              <a:t>＋</a:t>
            </a:r>
            <a:r>
              <a:rPr altLang="zh-CN" dirty="0" i="1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altLang="zh-CN" dirty="0" kern="100" lang="zh-CN">
                <a:solidFill>
                  <a:srgbClr val="000000"/>
                </a:solidFill>
              </a:rPr>
              <a:t>＝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altLang="zh-CN" dirty="0" kern="100" lang="zh-CN">
                <a:solidFill>
                  <a:srgbClr val="000000"/>
                </a:solidFill>
              </a:rPr>
              <a:t>．</a:t>
            </a:r>
            <a:endParaRPr altLang="zh-CN" dirty="0" kern="100" lang="zh-CN">
              <a:solidFill>
                <a:srgbClr val="000000"/>
              </a:solidFill>
            </a:endParaRPr>
          </a:p>
        </p:txBody>
      </p:sp>
      <p:sp>
        <p:nvSpPr>
          <p:cNvPr id="1048681" name="矩形 3"/>
          <p:cNvSpPr/>
          <p:nvPr/>
        </p:nvSpPr>
        <p:spPr>
          <a:xfrm>
            <a:off x="2611992" y="1722193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，－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sp>
        <p:nvSpPr>
          <p:cNvPr id="1048682" name="矩形 4"/>
          <p:cNvSpPr/>
          <p:nvPr/>
        </p:nvSpPr>
        <p:spPr>
          <a:xfrm>
            <a:off x="5875892" y="2976890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（－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4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sp>
        <p:nvSpPr>
          <p:cNvPr id="1048683" name="矩形 5"/>
          <p:cNvSpPr/>
          <p:nvPr/>
        </p:nvSpPr>
        <p:spPr>
          <a:xfrm>
            <a:off x="4416332" y="4399849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1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 build="p"/>
      <p:bldP spid="1048682" grpId="0" build="p"/>
      <p:bldP spid="10486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20089"/>
          </a:xfrm>
        </p:spPr>
        <p:txBody>
          <a:bodyPr/>
          <a:p>
            <a:pPr indent="1254125" lvl="0">
              <a:spcAft>
                <a:spcPts val="0"/>
              </a:spcAft>
              <a:tabLst>
                <a:tab algn="l" pos="718820"/>
              </a:tabLs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函数自变量的取值范围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193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3110" y="832749"/>
            <a:ext cx="2249170" cy="456565"/>
          </a:xfrm>
          <a:prstGeom prst="rect"/>
        </p:spPr>
      </p:pic>
      <p:graphicFrame>
        <p:nvGraphicFramePr>
          <p:cNvPr id="4194312" name="对象 3"/>
          <p:cNvGraphicFramePr>
            <a:graphicFrameLocks noChangeAspect="1"/>
          </p:cNvGraphicFramePr>
          <p:nvPr/>
        </p:nvGraphicFramePr>
        <p:xfrm>
          <a:off x="521191" y="1561477"/>
          <a:ext cx="1111885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spid="_x0000_s13324" imgH="4031615" imgW="11137900" progId="Word.Document.12">
                  <p:embed/>
                </p:oleObj>
              </mc:Choice>
              <mc:Fallback>
                <p:oleObj name="文档" r:id="rId2" spid="" imgH="4031615" imgW="11137900" progId="Word.Document.12">
                  <p:embed/>
                  <p:pic>
                    <p:nvPicPr>
                      <p:cNvPr id="2097194" name="图片 1332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521191" y="1561477"/>
                        <a:ext cx="11118850" cy="4022725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85" name="矩形 4"/>
          <p:cNvSpPr/>
          <p:nvPr/>
        </p:nvSpPr>
        <p:spPr>
          <a:xfrm>
            <a:off x="753110" y="2214890"/>
            <a:ext cx="1121589" cy="51054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endParaRPr altLang="en-US" dirty="0" lang="zh-CN"/>
          </a:p>
        </p:txBody>
      </p:sp>
      <p:sp>
        <p:nvSpPr>
          <p:cNvPr id="1048686" name="矩形 5"/>
          <p:cNvSpPr/>
          <p:nvPr/>
        </p:nvSpPr>
        <p:spPr>
          <a:xfrm>
            <a:off x="10074505" y="2998819"/>
            <a:ext cx="765989" cy="510541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altLang="zh-CN" dirty="0" lang="en-US">
                <a:solidFill>
                  <a:srgbClr val="FF0000"/>
                </a:solidFill>
              </a:rPr>
              <a:t>5</a:t>
            </a:r>
            <a:endParaRPr altLang="en-US" dirty="0" lang="zh-CN"/>
          </a:p>
        </p:txBody>
      </p:sp>
      <p:sp>
        <p:nvSpPr>
          <p:cNvPr id="1048687" name="矩形 6"/>
          <p:cNvSpPr/>
          <p:nvPr/>
        </p:nvSpPr>
        <p:spPr>
          <a:xfrm>
            <a:off x="1162138" y="4754890"/>
            <a:ext cx="2060297" cy="51054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且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en-US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 build="p"/>
      <p:bldP spid="1048686" grpId="0" build="p"/>
      <p:bldP spid="10486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内容占位符 1"/>
          <p:cNvSpPr>
            <a:spLocks noGrp="1"/>
          </p:cNvSpPr>
          <p:nvPr>
            <p:ph idx="10"/>
          </p:nvPr>
        </p:nvSpPr>
        <p:spPr>
          <a:xfrm>
            <a:off x="361239" y="595005"/>
            <a:ext cx="11337155" cy="574929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函数图象及应用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自贡）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，小亮家、报亭、羽毛球馆在一条直线上．小亮从家跑步到羽毛球馆打羽毛球，再去报亭看报，最后散步回家．小亮离家距离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与时间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之间的关系如图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所示．下列结论错误的是（　　）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．小亮从家到羽毛球馆用了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分钟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．小亮从羽毛球馆到报亭平均每分钟走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．报亭到小亮家的距离是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．小亮打羽毛球的时间是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37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分钟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96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8175" y="804224"/>
            <a:ext cx="2249170" cy="456565"/>
          </a:xfrm>
          <a:prstGeom prst="rect"/>
        </p:spPr>
      </p:pic>
      <p:sp>
        <p:nvSpPr>
          <p:cNvPr id="1048689" name="矩形 3"/>
          <p:cNvSpPr/>
          <p:nvPr/>
        </p:nvSpPr>
        <p:spPr>
          <a:xfrm>
            <a:off x="9651537" y="4091744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2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97" name="Picture 2" descr="GD24SXZS9-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181582" y="3315671"/>
            <a:ext cx="3664789" cy="776073"/>
          </a:xfrm>
          <a:prstGeom prst="rect"/>
          <a:noFill/>
          <a:ln>
            <a:noFill/>
          </a:ln>
        </p:spPr>
      </p:pic>
      <p:pic>
        <p:nvPicPr>
          <p:cNvPr id="2097198" name="Picture 3" descr="GD24SXZS9-5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8651160" y="4614965"/>
            <a:ext cx="3143587" cy="1345714"/>
          </a:xfrm>
          <a:prstGeom prst="rect"/>
          <a:noFill/>
          <a:ln>
            <a:noFill/>
          </a:ln>
        </p:spPr>
      </p:pic>
      <p:sp>
        <p:nvSpPr>
          <p:cNvPr id="1048690" name="矩形 8"/>
          <p:cNvSpPr/>
          <p:nvPr/>
        </p:nvSpPr>
        <p:spPr>
          <a:xfrm>
            <a:off x="9651537" y="5960679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 smtClean="0">
                <a:cs typeface="Times New Roman" panose="02020603050405020304" pitchFamily="18" charset="0"/>
              </a:rPr>
              <a:t>图</a:t>
            </a:r>
            <a:r>
              <a:rPr altLang="zh-CN" dirty="0" kern="100" lang="en-US" smtClean="0">
                <a:cs typeface="Courier New" panose="02070309020205020404" pitchFamily="49" charset="0"/>
              </a:rPr>
              <a:t>3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91" name="矩形 4"/>
          <p:cNvSpPr/>
          <p:nvPr/>
        </p:nvSpPr>
        <p:spPr>
          <a:xfrm>
            <a:off x="931936" y="3262650"/>
            <a:ext cx="44435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D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977389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altLang="en-US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</a:t>
            </a:r>
            <a:r>
              <a:rPr altLang="zh-CN" b="1" dirty="0" sz="2800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altLang="zh-CN" b="1" dirty="0" sz="2800" kern="100" lang="en-US" err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中，动点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点运动到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点，再到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点后停止，速度为每秒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个单位长度，其中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与运动时间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单位：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）之间的函数关系如图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所示，则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的长为（　　）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693" name="矩形 2"/>
          <p:cNvSpPr/>
          <p:nvPr/>
        </p:nvSpPr>
        <p:spPr>
          <a:xfrm>
            <a:off x="4696923" y="5850265"/>
            <a:ext cx="724878" cy="523220"/>
          </a:xfrm>
          <a:prstGeom prst="rect"/>
        </p:spPr>
        <p:txBody>
          <a:bodyPr wrap="none">
            <a:spAutoFit/>
          </a:bodyPr>
          <a:p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4</a:t>
            </a:r>
            <a:endParaRPr altLang="en-US" dirty="0" lang="zh-CN"/>
          </a:p>
        </p:txBody>
      </p:sp>
      <p:sp>
        <p:nvSpPr>
          <p:cNvPr id="1048694" name="矩形 3"/>
          <p:cNvSpPr/>
          <p:nvPr/>
        </p:nvSpPr>
        <p:spPr>
          <a:xfrm>
            <a:off x="6474923" y="5850265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5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99" name="Picture 2" descr="SZ24SXZS9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582192" y="4070395"/>
            <a:ext cx="2996847" cy="1779870"/>
          </a:xfrm>
          <a:prstGeom prst="rect"/>
          <a:noFill/>
          <a:ln>
            <a:noFill/>
          </a:ln>
        </p:spPr>
      </p:pic>
      <p:graphicFrame>
        <p:nvGraphicFramePr>
          <p:cNvPr id="4194313" name="对象 4"/>
          <p:cNvGraphicFramePr>
            <a:graphicFrameLocks noChangeAspect="1"/>
          </p:cNvGraphicFramePr>
          <p:nvPr/>
        </p:nvGraphicFramePr>
        <p:xfrm>
          <a:off x="521190" y="2583543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spid="_x0000_s8205" imgH="1852930" imgW="11137900" progId="Word.Document.12">
                  <p:embed/>
                </p:oleObj>
              </mc:Choice>
              <mc:Fallback>
                <p:oleObj name="文档" r:id="rId2" spid="" imgH="1852930" imgW="11137900" progId="Word.Document.12">
                  <p:embed/>
                  <p:pic>
                    <p:nvPicPr>
                      <p:cNvPr id="2097200" name="图片 820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521190" y="2583543"/>
                        <a:ext cx="11118850" cy="184785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95" name="矩形 5"/>
          <p:cNvSpPr/>
          <p:nvPr/>
        </p:nvSpPr>
        <p:spPr>
          <a:xfrm>
            <a:off x="9237736" y="2060323"/>
            <a:ext cx="411481" cy="51054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C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8633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．通过对函数的学习，我们积累了一定的经验，下表是一个函数的自变量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与函数值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的部分对应值，请你借鉴以往学习函数的经验，探究下列问题：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）当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194314" name="表格 2"/>
          <p:cNvGraphicFramePr>
            <a:graphicFrameLocks noGrp="1"/>
          </p:cNvGraphicFramePr>
          <p:nvPr/>
        </p:nvGraphicFramePr>
        <p:xfrm>
          <a:off x="1853406" y="2717800"/>
          <a:ext cx="7112000" cy="1092200"/>
        </p:xfrm>
        <a:graphic>
          <a:graphicData uri="http://schemas.openxmlformats.org/drawingml/2006/table">
            <a:tbl>
              <a:tblPr firstRow="1" firstCol="1" bandRow="1"/>
              <a:tblGrid>
                <a:gridCol w="897255"/>
                <a:gridCol w="539750"/>
                <a:gridCol w="810260"/>
                <a:gridCol w="540385"/>
                <a:gridCol w="756285"/>
                <a:gridCol w="773430"/>
                <a:gridCol w="900430"/>
                <a:gridCol w="723900"/>
                <a:gridCol w="1170305"/>
              </a:tblGrid>
              <a:tr h="57912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8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6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1.5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1.2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sz="28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endParaRPr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sz="28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dirty="0" sz="105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697" name="矩形 3"/>
          <p:cNvSpPr/>
          <p:nvPr/>
        </p:nvSpPr>
        <p:spPr>
          <a:xfrm>
            <a:off x="3575511" y="3980190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3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97739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）根据表中数值描点（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），并在图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中画出函数图象；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）观察画出的图象，写出这个函数的一条性质：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lvl="0">
              <a:spcAft>
                <a:spcPts val="0"/>
              </a:spcAft>
            </a:pPr>
            <a:r>
              <a:rPr altLang="zh-CN" dirty="0" kern="100" lang="en-US" smtClean="0">
                <a:cs typeface="Courier New" panose="02070309020205020404" pitchFamily="49" charset="0"/>
              </a:rPr>
              <a:t>__________________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____________________.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99" name="矩形 2"/>
          <p:cNvSpPr/>
          <p:nvPr/>
        </p:nvSpPr>
        <p:spPr>
          <a:xfrm>
            <a:off x="9670561" y="548388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6</a:t>
            </a:r>
            <a:endParaRPr altLang="zh-CN" dirty="0" kern="100" lang="en-US">
              <a:cs typeface="Courier New" panose="02070309020205020404" pitchFamily="49" charset="0"/>
            </a:endParaRPr>
          </a:p>
        </p:txBody>
      </p:sp>
      <p:pic>
        <p:nvPicPr>
          <p:cNvPr id="2097202" name="Picture 2" descr="SZ24SXZS9-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305787" y="2871788"/>
            <a:ext cx="3229478" cy="2568902"/>
          </a:xfrm>
          <a:prstGeom prst="rect"/>
          <a:noFill/>
          <a:ln>
            <a:noFill/>
          </a:ln>
        </p:spPr>
      </p:pic>
      <p:sp>
        <p:nvSpPr>
          <p:cNvPr id="1048700" name="矩形 3"/>
          <p:cNvSpPr/>
          <p:nvPr/>
        </p:nvSpPr>
        <p:spPr>
          <a:xfrm>
            <a:off x="0" y="2021844"/>
            <a:ext cx="8051800" cy="523220"/>
          </a:xfrm>
          <a:prstGeom prst="rect"/>
        </p:spPr>
        <p:txBody>
          <a:bodyPr wrap="square">
            <a:spAutoFit/>
          </a:bodyPr>
          <a:p>
            <a:pPr algn="just" indent="713740">
              <a:spcAft>
                <a:spcPts val="0"/>
              </a:spcAft>
            </a:pP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y</a:t>
            </a:r>
            <a:r>
              <a:rPr altLang="zh-CN" dirty="0" kern="100" lang="zh-CN">
                <a:solidFill>
                  <a:srgbClr val="FF0000"/>
                </a:solidFill>
                <a:cs typeface="Times New Roman" panose="02020603050405020304" pitchFamily="18" charset="0"/>
              </a:rPr>
              <a:t>随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altLang="zh-CN" dirty="0" kern="100" lang="zh-CN">
                <a:solidFill>
                  <a:srgbClr val="FF0000"/>
                </a:solidFill>
                <a:cs typeface="Times New Roman" panose="02020603050405020304" pitchFamily="18" charset="0"/>
              </a:rPr>
              <a:t>的增大而减小．</a:t>
            </a:r>
            <a:r>
              <a:rPr altLang="zh-CN" dirty="0" kern="100" lang="zh-CN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（答案不唯一）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701" name="内容占位符 1"/>
          <p:cNvSpPr txBox="1"/>
          <p:nvPr/>
        </p:nvSpPr>
        <p:spPr>
          <a:xfrm>
            <a:off x="412039" y="2521770"/>
            <a:ext cx="11337155" cy="738664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  <a:r>
              <a:rPr altLang="en-US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（</a:t>
            </a:r>
            <a:r>
              <a:rPr altLang="zh-CN" kern="100" lang="en-US" smtClean="0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r>
              <a:rPr altLang="en-US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）</a:t>
            </a:r>
            <a:r>
              <a:rPr altLang="zh-CN" kern="100" lang="zh-CN" smtClean="0">
                <a:solidFill>
                  <a:srgbClr val="FF0000"/>
                </a:solidFill>
              </a:rPr>
              <a:t>画</a:t>
            </a:r>
            <a:r>
              <a:rPr altLang="zh-CN" dirty="0" kern="100" lang="zh-CN">
                <a:solidFill>
                  <a:srgbClr val="FF0000"/>
                </a:solidFill>
              </a:rPr>
              <a:t>函数图象如答图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</a:rPr>
              <a:t>所示．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203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097974" y="2757297"/>
            <a:ext cx="3437291" cy="2725975"/>
          </a:xfrm>
          <a:prstGeom prst="rect"/>
        </p:spPr>
      </p:pic>
      <p:sp>
        <p:nvSpPr>
          <p:cNvPr id="1048702" name="矩形 9"/>
          <p:cNvSpPr/>
          <p:nvPr/>
        </p:nvSpPr>
        <p:spPr>
          <a:xfrm>
            <a:off x="9564307" y="5483272"/>
            <a:ext cx="1085554" cy="523220"/>
          </a:xfrm>
          <a:prstGeom prst="rect"/>
          <a:solidFill>
            <a:schemeClr val="bg2"/>
          </a:solidFill>
        </p:spPr>
        <p:txBody>
          <a:bodyPr wrap="none">
            <a:spAutoFit/>
          </a:bodyPr>
          <a:p>
            <a:r>
              <a:rPr altLang="zh-CN" lang="zh-CN">
                <a:solidFill>
                  <a:srgbClr val="FF0000"/>
                </a:solidFill>
                <a:cs typeface="Times New Roman" panose="02020603050405020304" pitchFamily="18" charset="0"/>
              </a:rPr>
              <a:t>答</a:t>
            </a:r>
            <a:r>
              <a:rPr altLang="zh-CN" lang="zh-CN" smtClean="0">
                <a:solidFill>
                  <a:srgbClr val="FF0000"/>
                </a:solidFill>
                <a:cs typeface="Times New Roman" panose="02020603050405020304" pitchFamily="18" charset="0"/>
              </a:rPr>
              <a:t>图</a:t>
            </a:r>
            <a:r>
              <a:rPr altLang="zh-CN" lang="en-US" smtClean="0">
                <a:solidFill>
                  <a:srgbClr val="FF0000"/>
                </a:solidFill>
              </a:rPr>
              <a:t>2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3"/>
                                        <p:tgtEl>
                                          <p:spTgt spid="1048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6"/>
                                        <p:tgtEl>
                                          <p:spTgt spid="104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1"/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0" grpId="0" build="p"/>
      <p:bldP spid="1048701" grpId="0" build="p"/>
      <p:bldP spid="104870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7"/>
          <p:cNvCxnSpPr>
            <a:cxnSpLocks/>
          </p:cNvCxnSpPr>
          <p:nvPr/>
        </p:nvCxnSpPr>
        <p:spPr>
          <a:xfrm>
            <a:off x="2600326" y="2710339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8"/>
          <p:cNvCxnSpPr>
            <a:cxnSpLocks/>
          </p:cNvCxnSpPr>
          <p:nvPr/>
        </p:nvCxnSpPr>
        <p:spPr>
          <a:xfrm>
            <a:off x="2600326" y="4149884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6" name="文本框 22"/>
          <p:cNvSpPr txBox="1"/>
          <p:nvPr/>
        </p:nvSpPr>
        <p:spPr>
          <a:xfrm>
            <a:off x="2912745" y="3036730"/>
            <a:ext cx="6494829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4400" lang="zh-CN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altLang="en-US" dirty="0" sz="4400" lang="zh-CN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2" name="直接连接符 7"/>
          <p:cNvCxnSpPr>
            <a:cxnSpLocks/>
          </p:cNvCxnSpPr>
          <p:nvPr/>
        </p:nvCxnSpPr>
        <p:spPr>
          <a:xfrm>
            <a:off x="2600326" y="2710339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8"/>
          <p:cNvCxnSpPr>
            <a:cxnSpLocks/>
          </p:cNvCxnSpPr>
          <p:nvPr/>
        </p:nvCxnSpPr>
        <p:spPr>
          <a:xfrm>
            <a:off x="2600326" y="4149884"/>
            <a:ext cx="6919595" cy="0"/>
          </a:xfrm>
          <a:prstGeom prst="line"/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3" name="文本框 22"/>
          <p:cNvSpPr txBox="1"/>
          <p:nvPr/>
        </p:nvSpPr>
        <p:spPr>
          <a:xfrm>
            <a:off x="2912745" y="3036730"/>
            <a:ext cx="6494829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4400" lang="zh-CN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altLang="en-US" dirty="0" sz="4400" lang="zh-CN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内容占位符 1"/>
          <p:cNvSpPr>
            <a:spLocks noGrp="1"/>
          </p:cNvSpPr>
          <p:nvPr>
            <p:ph idx="10"/>
          </p:nvPr>
        </p:nvSpPr>
        <p:spPr>
          <a:xfrm>
            <a:off x="426628" y="722935"/>
            <a:ext cx="11337155" cy="5120640"/>
          </a:xfrm>
        </p:spPr>
        <p:txBody>
          <a:bodyPr/>
          <a:p>
            <a:pPr lvl="0"/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．在平面直角坐标系中，点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在第四象限内，且点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轴的距离为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轴的距离为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的坐标为（　　）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广东）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水中涟漪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（圆形水波）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不断扩大，记它的半径为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，则圆周长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的关系式为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2π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下列判断正确的是（　　）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是变量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	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π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是变量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是变量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	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是常量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705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/>
        </p:spPr>
        <p:txBody>
          <a:bodyPr/>
          <a:p>
            <a:pPr lvl="0">
              <a:spcAft>
                <a:spcPts val="0"/>
              </a:spcAft>
            </a:pPr>
            <a:b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altLang="en-US" dirty="0" lang="zh-CN"/>
          </a:p>
        </p:txBody>
      </p:sp>
      <p:sp>
        <p:nvSpPr>
          <p:cNvPr id="1048706" name="矩形 3"/>
          <p:cNvSpPr/>
          <p:nvPr/>
        </p:nvSpPr>
        <p:spPr>
          <a:xfrm>
            <a:off x="7167636" y="1499878"/>
            <a:ext cx="44435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D</a:t>
            </a:r>
            <a:endParaRPr altLang="en-US" dirty="0" lang="zh-CN"/>
          </a:p>
        </p:txBody>
      </p:sp>
      <p:sp>
        <p:nvSpPr>
          <p:cNvPr id="1048707" name="矩形 4"/>
          <p:cNvSpPr/>
          <p:nvPr/>
        </p:nvSpPr>
        <p:spPr>
          <a:xfrm>
            <a:off x="8958336" y="4043690"/>
            <a:ext cx="411481" cy="51054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C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build="p"/>
      <p:bldP spid="10487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内容占位符 1"/>
          <p:cNvSpPr>
            <a:spLocks noGrp="1"/>
          </p:cNvSpPr>
          <p:nvPr>
            <p:ph idx="10"/>
          </p:nvPr>
        </p:nvSpPr>
        <p:spPr>
          <a:xfrm>
            <a:off x="412039" y="849935"/>
            <a:ext cx="11337155" cy="26060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绍兴）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在平面直角坐标系中，将点（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）先向右平移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个单位，再向上平移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个单位，最后所得点的坐标是（　　）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	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709" name="矩形 2"/>
          <p:cNvSpPr/>
          <p:nvPr/>
        </p:nvSpPr>
        <p:spPr>
          <a:xfrm>
            <a:off x="9174236" y="1602043"/>
            <a:ext cx="444352" cy="523220"/>
          </a:xfrm>
          <a:prstGeom prst="rect"/>
        </p:spPr>
        <p:txBody>
          <a:bodyPr wrap="squar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D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977389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攀枝花）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，正方形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ABCD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的边长为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，动点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出发沿折线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BCDA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做匀速运动，设点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运动的路程为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PAB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的面积为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，下列图象能表示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之间函数关系的是（　　）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711" name="矩形 3"/>
          <p:cNvSpPr/>
          <p:nvPr/>
        </p:nvSpPr>
        <p:spPr>
          <a:xfrm>
            <a:off x="1392022" y="4732815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7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204" name="Picture 2" descr="SZ24SXZS9-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06450" y="3140578"/>
            <a:ext cx="1896022" cy="1558422"/>
          </a:xfrm>
          <a:prstGeom prst="rect"/>
          <a:noFill/>
          <a:ln>
            <a:noFill/>
          </a:ln>
        </p:spPr>
      </p:pic>
      <p:pic>
        <p:nvPicPr>
          <p:cNvPr id="2097205" name="Picture 3" descr="SZ24SXZS9-3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479531" y="3229478"/>
            <a:ext cx="8269663" cy="1748922"/>
          </a:xfrm>
          <a:prstGeom prst="rect"/>
          <a:noFill/>
          <a:ln>
            <a:noFill/>
          </a:ln>
        </p:spPr>
      </p:pic>
      <p:sp>
        <p:nvSpPr>
          <p:cNvPr id="1048712" name="矩形 2"/>
          <p:cNvSpPr/>
          <p:nvPr/>
        </p:nvSpPr>
        <p:spPr>
          <a:xfrm>
            <a:off x="7002536" y="2051301"/>
            <a:ext cx="44435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D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内容占位符 1"/>
          <p:cNvSpPr>
            <a:spLocks noGrp="1"/>
          </p:cNvSpPr>
          <p:nvPr>
            <p:ph idx="10"/>
          </p:nvPr>
        </p:nvSpPr>
        <p:spPr>
          <a:xfrm>
            <a:off x="427421" y="1586535"/>
            <a:ext cx="11337155" cy="2595839"/>
          </a:xfrm>
        </p:spPr>
        <p:txBody>
          <a:bodyPr/>
          <a:p>
            <a:pPr indent="622300"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 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贵州）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，是贵阳市城市轨道交通运营部分示意图，以喷水池为原点，分别以正东、正北方向为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轴、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轴的正方向建立平面直角坐标系，若贵阳北站的坐标是（－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），则龙洞堡机场的坐标是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714" name="矩形 2"/>
          <p:cNvSpPr/>
          <p:nvPr/>
        </p:nvSpPr>
        <p:spPr>
          <a:xfrm>
            <a:off x="9005173" y="5994400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8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194315" name="对象 3"/>
          <p:cNvGraphicFramePr>
            <a:graphicFrameLocks noChangeAspect="1"/>
          </p:cNvGraphicFramePr>
          <p:nvPr/>
        </p:nvGraphicFramePr>
        <p:xfrm>
          <a:off x="536573" y="726076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" spid="_x0000_s14348" imgH="1259205" imgW="11137900" progId="Word.Document.12">
                  <p:embed/>
                </p:oleObj>
              </mc:Choice>
              <mc:Fallback>
                <p:oleObj name="文档" r:id="rId1" spid="" imgH="1259205" imgW="11137900" progId="Word.Document.12">
                  <p:embed/>
                  <p:pic>
                    <p:nvPicPr>
                      <p:cNvPr id="2097206" name="图片 14347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536573" y="726076"/>
                        <a:ext cx="11118850" cy="1255713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207" name="Picture 2" descr="SZ24SXZS9-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8185638" y="3521009"/>
            <a:ext cx="2363949" cy="2473391"/>
          </a:xfrm>
          <a:prstGeom prst="rect"/>
          <a:noFill/>
          <a:ln>
            <a:noFill/>
          </a:ln>
        </p:spPr>
      </p:pic>
      <p:sp>
        <p:nvSpPr>
          <p:cNvPr id="1048715" name="矩形 4"/>
          <p:cNvSpPr/>
          <p:nvPr/>
        </p:nvSpPr>
        <p:spPr>
          <a:xfrm>
            <a:off x="10097379" y="958196"/>
            <a:ext cx="904415" cy="52322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＞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endParaRPr altLang="en-US" dirty="0" lang="zh-CN"/>
          </a:p>
        </p:txBody>
      </p:sp>
      <p:sp>
        <p:nvSpPr>
          <p:cNvPr id="1048716" name="矩形 5"/>
          <p:cNvSpPr/>
          <p:nvPr/>
        </p:nvSpPr>
        <p:spPr>
          <a:xfrm>
            <a:off x="427421" y="3659154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lang="en-US">
                <a:solidFill>
                  <a:srgbClr val="FF0000"/>
                </a:solidFill>
              </a:rPr>
              <a:t>9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，－</a:t>
            </a:r>
            <a:r>
              <a:rPr altLang="zh-CN" dirty="0" lang="en-US">
                <a:solidFill>
                  <a:srgbClr val="FF0000"/>
                </a:solidFill>
              </a:rPr>
              <a:t>4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5" grpId="0" build="p"/>
      <p:bldP spid="10487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234689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【跨学科】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滨州）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由化学知识可知，用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表示溶液酸碱性的强弱程度，当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时溶液呈碱性，当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时溶液呈酸性，若将给定的</a:t>
            </a:r>
            <a:r>
              <a:rPr altLang="zh-CN" b="1" dirty="0" sz="2800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溶液加水稀释，那么在下列图象中，能大致反映</a:t>
            </a:r>
            <a:r>
              <a:rPr altLang="zh-CN" b="1" dirty="0" sz="2800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与所加水的体积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之间对应关系的是（　　）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altLang="en-US" dirty="0" lang="zh-CN"/>
          </a:p>
        </p:txBody>
      </p:sp>
      <p:pic>
        <p:nvPicPr>
          <p:cNvPr id="2097209" name="Picture 2" descr="GD24SXZS9-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21841" y="3689350"/>
            <a:ext cx="10827353" cy="1924050"/>
          </a:xfrm>
          <a:prstGeom prst="rect"/>
          <a:noFill/>
          <a:ln>
            <a:noFill/>
          </a:ln>
        </p:spPr>
      </p:pic>
      <p:sp>
        <p:nvSpPr>
          <p:cNvPr id="1048718" name="矩形 2"/>
          <p:cNvSpPr/>
          <p:nvPr/>
        </p:nvSpPr>
        <p:spPr>
          <a:xfrm>
            <a:off x="7381255" y="2684790"/>
            <a:ext cx="423514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B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348740"/>
          </a:xfrm>
        </p:spPr>
        <p:txBody>
          <a:bodyPr/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一、平面直角坐标系</a:t>
            </a:r>
            <a:endParaRPr altLang="zh-CN" dirty="0" sz="1050" kern="100" lang="zh-CN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．平面直角坐标系中点的坐标特征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94304" name="表格 2"/>
          <p:cNvGraphicFramePr>
            <a:graphicFrameLocks noGrp="1"/>
          </p:cNvGraphicFramePr>
          <p:nvPr/>
        </p:nvGraphicFramePr>
        <p:xfrm>
          <a:off x="885129" y="2130820"/>
          <a:ext cx="10864065" cy="3943211"/>
        </p:xfrm>
        <a:graphic>
          <a:graphicData uri="http://schemas.openxmlformats.org/drawingml/2006/table">
            <a:tbl>
              <a:tblPr firstRow="1" firstCol="1" bandRow="1"/>
              <a:tblGrid>
                <a:gridCol w="3412932"/>
                <a:gridCol w="3074342"/>
                <a:gridCol w="4376791"/>
              </a:tblGrid>
              <a:tr h="852539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各象限内的点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08" marR="6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坐标轴上的点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08" marR="6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平行于坐标轴的直线上的点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08" marR="6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617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第一象限</a:t>
                      </a:r>
                      <a:r>
                        <a:rPr b="1" dirty="0" sz="2600" kern="100" lang="en-US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&gt;0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&gt;0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第二象限</a:t>
                      </a:r>
                      <a:r>
                        <a:rPr b="1" dirty="0" sz="2600" kern="100" lang="en-US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endParaRPr b="1" dirty="0" sz="2600" kern="100" lang="en-US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第三象限</a:t>
                      </a:r>
                      <a:r>
                        <a:rPr b="1" dirty="0" sz="2600" kern="100" lang="en-US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endParaRPr b="1" dirty="0" sz="2600" kern="100" lang="en-US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第四象限</a:t>
                      </a:r>
                      <a:r>
                        <a:rPr b="1" dirty="0" sz="2600" kern="100" lang="en-US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&gt;0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&lt;0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08" marR="6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轴上</a:t>
                      </a:r>
                      <a:r>
                        <a:rPr b="1" dirty="0" sz="2600" kern="100" lang="en-US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轴上</a:t>
                      </a:r>
                      <a:r>
                        <a:rPr b="1" dirty="0" sz="2600" kern="100" lang="en-US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原点坐标</a:t>
                      </a:r>
                      <a:r>
                        <a:rPr b="1" dirty="0" sz="2600" kern="100" lang="en-US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endParaRPr b="1" dirty="0" sz="2600" kern="100" lang="en-US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注：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坐标轴上的点不属于任何象限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08" marR="6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平行于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轴的直线上的点的纵坐标相等；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平行于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轴的直线上的点的横坐标相等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08" marR="6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635" name="矩形 3"/>
          <p:cNvSpPr/>
          <p:nvPr/>
        </p:nvSpPr>
        <p:spPr>
          <a:xfrm>
            <a:off x="1908254" y="3948226"/>
            <a:ext cx="1712882" cy="51054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en-US">
                <a:solidFill>
                  <a:srgbClr val="FF0000"/>
                </a:solidFill>
              </a:rPr>
              <a:t>&lt;0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lang="en-US">
                <a:solidFill>
                  <a:srgbClr val="FF0000"/>
                </a:solidFill>
              </a:rPr>
              <a:t>y</a:t>
            </a:r>
            <a:r>
              <a:rPr altLang="zh-CN" dirty="0" lang="en-US">
                <a:solidFill>
                  <a:srgbClr val="FF0000"/>
                </a:solidFill>
              </a:rPr>
              <a:t>&gt;0</a:t>
            </a:r>
            <a:endParaRPr altLang="en-US" dirty="0" lang="zh-CN"/>
          </a:p>
        </p:txBody>
      </p:sp>
      <p:sp>
        <p:nvSpPr>
          <p:cNvPr id="1048636" name="矩形 4"/>
          <p:cNvSpPr/>
          <p:nvPr/>
        </p:nvSpPr>
        <p:spPr>
          <a:xfrm>
            <a:off x="1908254" y="4988342"/>
            <a:ext cx="1712882" cy="51054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en-US">
                <a:solidFill>
                  <a:srgbClr val="FF0000"/>
                </a:solidFill>
              </a:rPr>
              <a:t>&lt;0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lang="en-US">
                <a:solidFill>
                  <a:srgbClr val="FF0000"/>
                </a:solidFill>
              </a:rPr>
              <a:t>y</a:t>
            </a:r>
            <a:r>
              <a:rPr altLang="zh-CN" dirty="0" lang="en-US">
                <a:solidFill>
                  <a:srgbClr val="FF0000"/>
                </a:solidFill>
              </a:rPr>
              <a:t>&lt;0</a:t>
            </a:r>
            <a:endParaRPr altLang="en-US" dirty="0" lang="zh-CN"/>
          </a:p>
        </p:txBody>
      </p:sp>
      <p:sp>
        <p:nvSpPr>
          <p:cNvPr id="1048637" name="矩形 5"/>
          <p:cNvSpPr/>
          <p:nvPr/>
        </p:nvSpPr>
        <p:spPr>
          <a:xfrm>
            <a:off x="5106868" y="4522816"/>
            <a:ext cx="1656080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lang="en-US">
                <a:solidFill>
                  <a:srgbClr val="FF0000"/>
                </a:solidFill>
              </a:rPr>
              <a:t>0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0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build="p"/>
      <p:bldP spid="1048636" grpId="0" build="p"/>
      <p:bldP spid="10486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内容占位符 1"/>
          <p:cNvSpPr>
            <a:spLocks noGrp="1"/>
          </p:cNvSpPr>
          <p:nvPr>
            <p:ph idx="10"/>
          </p:nvPr>
        </p:nvSpPr>
        <p:spPr/>
        <p:txBody>
          <a:bodyPr/>
          <a:p>
            <a:pPr lvl="0"/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点的对称和平移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94305" name="表格 3"/>
          <p:cNvGraphicFramePr>
            <a:graphicFrameLocks noGrp="1"/>
          </p:cNvGraphicFramePr>
          <p:nvPr/>
        </p:nvGraphicFramePr>
        <p:xfrm>
          <a:off x="651241" y="1861295"/>
          <a:ext cx="11235959" cy="3605784"/>
        </p:xfrm>
        <a:graphic>
          <a:graphicData uri="http://schemas.openxmlformats.org/drawingml/2006/table">
            <a:tbl>
              <a:tblPr firstRow="1" firstCol="1" bandRow="1"/>
              <a:tblGrid>
                <a:gridCol w="5287222"/>
                <a:gridCol w="5948737"/>
              </a:tblGrid>
              <a:tr h="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点对称的坐标特征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点平移的坐标特征</a:t>
                      </a:r>
                      <a:endParaRPr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l" indent="0" mar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altLang="zh-CN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b="1" dirty="0" sz="2600" i="1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aseline="-25000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，－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b="1" dirty="0" sz="2600" i="1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aseline="-25000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b="1" dirty="0" sz="26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b="1" dirty="0" sz="2600" i="1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aseline="-25000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b="1" dirty="0" sz="26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                 </a:t>
                      </a:r>
                      <a:r>
                        <a:rPr b="1" dirty="0" sz="2600" i="1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aseline="-25000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                                        </a:t>
                      </a:r>
                      <a:r>
                        <a:rPr b="1" dirty="0" sz="2600" i="1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aseline="-25000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                                       </a:t>
                      </a:r>
                      <a:r>
                        <a:rPr b="1" dirty="0" sz="2600" i="1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aseline="-25000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b="1" dirty="0" sz="2600" kern="100" lang="en-US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                                        </a:t>
                      </a:r>
                      <a:r>
                        <a:rPr b="1" dirty="0" sz="2600" i="1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baseline="-25000" b="1" dirty="0" sz="2600" kern="100" lang="en-US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b="1" dirty="0" sz="2600" i="1" kern="100" lang="en-US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口诀：</a:t>
                      </a:r>
                      <a:r>
                        <a:rPr b="1" dirty="0" sz="2600" kern="100" lang="zh-CN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左减右加横坐标，上加下减纵坐标</a:t>
                      </a:r>
                      <a:endParaRPr dirty="0" sz="2600" kern="100" lang="zh-CN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97166" name="Picture 7" descr="E:\课件\24深圳数学\GD24SXZS9-1-1.T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r:link="" cstate="print"/>
          <a:srcRect/>
          <a:stretch>
            <a:fillRect/>
          </a:stretch>
        </p:blipFill>
        <p:spPr bwMode="auto">
          <a:xfrm>
            <a:off x="2418300" y="3232613"/>
            <a:ext cx="1085188" cy="245042"/>
          </a:xfrm>
          <a:prstGeom prst="rect"/>
          <a:noFill/>
        </p:spPr>
      </p:pic>
      <p:pic>
        <p:nvPicPr>
          <p:cNvPr id="2097167" name="Picture 6" descr="E:\课件\24深圳数学\GD24SXZS9-1-2.T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r:link="" cstate="print"/>
          <a:srcRect/>
          <a:stretch>
            <a:fillRect/>
          </a:stretch>
        </p:blipFill>
        <p:spPr bwMode="auto">
          <a:xfrm>
            <a:off x="2418299" y="3758284"/>
            <a:ext cx="1109686" cy="250574"/>
          </a:xfrm>
          <a:prstGeom prst="rect"/>
          <a:noFill/>
        </p:spPr>
      </p:pic>
      <p:pic>
        <p:nvPicPr>
          <p:cNvPr id="2097168" name="Picture 5" descr="E:\课件\24深圳数学\GD24SXZS9-1-3.T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r:link="" cstate="print"/>
          <a:srcRect/>
          <a:stretch>
            <a:fillRect/>
          </a:stretch>
        </p:blipFill>
        <p:spPr bwMode="auto">
          <a:xfrm>
            <a:off x="2418298" y="4304873"/>
            <a:ext cx="1085189" cy="245043"/>
          </a:xfrm>
          <a:prstGeom prst="rect"/>
          <a:noFill/>
        </p:spPr>
      </p:pic>
      <p:pic>
        <p:nvPicPr>
          <p:cNvPr id="2097169" name="Picture 4" descr="E:\课件\24深圳数学\GD24SXZS9-1-4.T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r:link="" cstate="print"/>
          <a:srcRect/>
          <a:stretch>
            <a:fillRect/>
          </a:stretch>
        </p:blipFill>
        <p:spPr bwMode="auto">
          <a:xfrm>
            <a:off x="7781578" y="2504927"/>
            <a:ext cx="1799826" cy="229508"/>
          </a:xfrm>
          <a:prstGeom prst="rect"/>
          <a:noFill/>
        </p:spPr>
      </p:pic>
      <p:pic>
        <p:nvPicPr>
          <p:cNvPr id="2097170" name="Picture 3" descr="E:\课件\24深圳数学\GD24SXZS9-1-5.T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r:link="" cstate="print"/>
          <a:srcRect/>
          <a:stretch>
            <a:fillRect/>
          </a:stretch>
        </p:blipFill>
        <p:spPr bwMode="auto">
          <a:xfrm>
            <a:off x="7744522" y="2986804"/>
            <a:ext cx="1927660" cy="245809"/>
          </a:xfrm>
          <a:prstGeom prst="rect"/>
          <a:noFill/>
        </p:spPr>
      </p:pic>
      <p:pic>
        <p:nvPicPr>
          <p:cNvPr id="2097171" name="Picture 2" descr="E:\课件\24深圳数学\GD24SXZS9-1-6.T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r:link="" cstate="print"/>
          <a:srcRect/>
          <a:stretch>
            <a:fillRect/>
          </a:stretch>
        </p:blipFill>
        <p:spPr bwMode="auto">
          <a:xfrm>
            <a:off x="7781578" y="3497538"/>
            <a:ext cx="1853548" cy="236358"/>
          </a:xfrm>
          <a:prstGeom prst="rect"/>
          <a:noFill/>
        </p:spPr>
      </p:pic>
      <p:pic>
        <p:nvPicPr>
          <p:cNvPr id="2097172" name="Picture 1" descr="E:\课件\24深圳数学\GD24SXZS9-1-7.T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r:link="" cstate="print"/>
          <a:srcRect/>
          <a:stretch>
            <a:fillRect/>
          </a:stretch>
        </p:blipFill>
        <p:spPr bwMode="auto">
          <a:xfrm>
            <a:off x="7744522" y="3986265"/>
            <a:ext cx="1927660" cy="245809"/>
          </a:xfrm>
          <a:prstGeom prst="rect"/>
          <a:noFill/>
        </p:spPr>
      </p:pic>
      <p:sp>
        <p:nvSpPr>
          <p:cNvPr id="1048639" name="矩形 2"/>
          <p:cNvSpPr/>
          <p:nvPr/>
        </p:nvSpPr>
        <p:spPr>
          <a:xfrm>
            <a:off x="3991728" y="3615717"/>
            <a:ext cx="1965603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（－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lang="en-US">
                <a:solidFill>
                  <a:srgbClr val="FF0000"/>
                </a:solidFill>
              </a:rPr>
              <a:t>y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sp>
        <p:nvSpPr>
          <p:cNvPr id="1048640" name="矩形 4"/>
          <p:cNvSpPr/>
          <p:nvPr/>
        </p:nvSpPr>
        <p:spPr>
          <a:xfrm>
            <a:off x="3893583" y="4145236"/>
            <a:ext cx="2326278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（－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，－</a:t>
            </a:r>
            <a:r>
              <a:rPr altLang="zh-CN" dirty="0" i="1" lang="en-US">
                <a:solidFill>
                  <a:srgbClr val="FF0000"/>
                </a:solidFill>
              </a:rPr>
              <a:t>y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sp>
        <p:nvSpPr>
          <p:cNvPr id="1048641" name="矩形 5"/>
          <p:cNvSpPr/>
          <p:nvPr/>
        </p:nvSpPr>
        <p:spPr>
          <a:xfrm>
            <a:off x="10007174" y="3374145"/>
            <a:ext cx="2182682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lang="en-US">
                <a:solidFill>
                  <a:srgbClr val="FF0000"/>
                </a:solidFill>
              </a:rPr>
              <a:t>y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altLang="zh-CN" dirty="0" i="1" lang="en-US">
                <a:solidFill>
                  <a:srgbClr val="FF0000"/>
                </a:solidFill>
              </a:rPr>
              <a:t>b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build="p"/>
      <p:bldP spid="1048640" grpId="0" build="p"/>
      <p:bldP spid="10486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内容占位符 1"/>
          <p:cNvSpPr>
            <a:spLocks noGrp="1"/>
          </p:cNvSpPr>
          <p:nvPr>
            <p:ph idx="10"/>
          </p:nvPr>
        </p:nvSpPr>
        <p:spPr>
          <a:xfrm>
            <a:off x="412039" y="654583"/>
            <a:ext cx="11337155" cy="3444240"/>
          </a:xfrm>
        </p:spPr>
        <p:txBody>
          <a:bodyPr/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平面直角坐标系中的距离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）到坐标轴和原点的距离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altLang="zh-CN" dirty="0" kern="100" lang="en-US" smtClean="0"/>
          </a:p>
          <a:p>
            <a:pPr lvl="0">
              <a:spcAft>
                <a:spcPts val="0"/>
              </a:spcAft>
            </a:pP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）平面内任意两点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）：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altLang="zh-CN" b="1" dirty="0" sz="2800" kern="100" lang="en-US" err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altLang="zh-CN" b="1" dirty="0" sz="2800" kern="100" lang="en-US" smtClean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⇔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；若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altLang="zh-CN" b="1" dirty="0" sz="2800" kern="100" lang="en-US" err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altLang="zh-CN" b="1" dirty="0" sz="2800" i="1" kern="100" lang="en-US" err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altLang="zh-CN" b="1" dirty="0" sz="2800" kern="100" lang="en-US" smtClean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⇔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|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194306" name="对象 3"/>
          <p:cNvGraphicFramePr>
            <a:graphicFrameLocks noChangeAspect="1"/>
          </p:cNvGraphicFramePr>
          <p:nvPr/>
        </p:nvGraphicFramePr>
        <p:xfrm>
          <a:off x="7029843" y="963738"/>
          <a:ext cx="111188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" spid="_x0000_s3094" imgH="1586230" imgW="11137900" progId="Word.Document.12">
                  <p:embed/>
                </p:oleObj>
              </mc:Choice>
              <mc:Fallback>
                <p:oleObj name="文档" r:id="rId1" spid="" imgH="1586230" imgW="11137900" progId="Word.Document.12">
                  <p:embed/>
                  <p:pic>
                    <p:nvPicPr>
                      <p:cNvPr id="2097173" name="图片 309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7029843" y="963738"/>
                        <a:ext cx="11118850" cy="158115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7" name="对象 4"/>
          <p:cNvGraphicFramePr>
            <a:graphicFrameLocks noChangeAspect="1"/>
          </p:cNvGraphicFramePr>
          <p:nvPr/>
        </p:nvGraphicFramePr>
        <p:xfrm>
          <a:off x="521191" y="4220944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spid="_x0000_s3095" imgH="1852930" imgW="11137900" progId="Word.Document.12">
                  <p:embed/>
                </p:oleObj>
              </mc:Choice>
              <mc:Fallback>
                <p:oleObj name="文档" r:id="rId3" spid="" imgH="1852930" imgW="11137900" progId="Word.Document.12">
                  <p:embed/>
                  <p:pic>
                    <p:nvPicPr>
                      <p:cNvPr id="2097174" name="图片 309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tretch>
                        <a:fillRect/>
                      </a:stretch>
                    </p:blipFill>
                    <p:spPr>
                      <a:xfrm>
                        <a:off x="521191" y="4220944"/>
                        <a:ext cx="11118850" cy="184785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4491990"/>
          </a:xfrm>
        </p:spPr>
        <p:txBody>
          <a:bodyPr/>
          <a:p>
            <a:pPr indent="1438275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（原创）在平面直角坐标系中，已知点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Q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是点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轴的对称点，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是点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轴的对称点，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是点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关于原点的对称点，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是线段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PQ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的中点．</a:t>
            </a:r>
            <a:endParaRPr altLang="zh-CN" b="1" dirty="0" sz="2800" kern="100" lang="zh-CN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在平面直角坐标系中标出</a:t>
            </a:r>
            <a:endParaRPr altLang="zh-CN" b="1" dirty="0" sz="2800" kern="100" lang="en-US" smtClean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在第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象限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点</a:t>
            </a:r>
            <a:r>
              <a:rPr altLang="zh-CN" b="1" dirty="0" sz="2800" i="1" kern="100" lang="en-US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Q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在</a:t>
            </a:r>
            <a:r>
              <a:rPr altLang="zh-CN" b="1" dirty="0" sz="2800" kern="100" lang="en-US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________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上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轴的距离为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轴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的距离为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kern="100" lang="zh-CN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到原点的距离为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7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2038" y="798500"/>
            <a:ext cx="1567507" cy="409733"/>
          </a:xfrm>
          <a:prstGeom prst="rect"/>
          <a:noFill/>
          <a:ln>
            <a:noFill/>
          </a:ln>
        </p:spPr>
      </p:pic>
      <p:sp>
        <p:nvSpPr>
          <p:cNvPr id="1048644" name="矩形 3"/>
          <p:cNvSpPr/>
          <p:nvPr/>
        </p:nvSpPr>
        <p:spPr>
          <a:xfrm>
            <a:off x="9955274" y="5368236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1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78" name="Picture 2" descr="SZ24SXZSGT1-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886232" y="2332821"/>
            <a:ext cx="2862580" cy="2916555"/>
          </a:xfrm>
          <a:prstGeom prst="rect"/>
          <a:noFill/>
          <a:ln>
            <a:noFill/>
          </a:ln>
        </p:spPr>
      </p:pic>
      <p:sp>
        <p:nvSpPr>
          <p:cNvPr id="1048645" name="内容占位符 1"/>
          <p:cNvSpPr txBox="1"/>
          <p:nvPr/>
        </p:nvSpPr>
        <p:spPr>
          <a:xfrm>
            <a:off x="-107566" y="5392831"/>
            <a:ext cx="11337155" cy="738664"/>
          </a:xfrm>
          <a:prstGeom prst="rect"/>
        </p:spPr>
        <p:txBody>
          <a:bodyPr wrap="square">
            <a:spAutoFit/>
          </a:bodyPr>
          <a:lstStyle>
            <a:lvl1pPr algn="just" defTabSz="2955925" fontAlgn="base" hangingPunct="1" indent="72009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 b="1" sz="2800" kern="200" spc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l" defTabSz="952500" fontAlgn="base" indent="0" marL="4572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algn="l" pos="1676400"/>
              </a:tabLst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algn="l" defTabSz="952500" fontAlgn="base" indent="0" marL="914400" rtl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algn="l" defTabSz="952500" fontAlgn="base" indent="0" marL="13716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algn="l" defTabSz="952500" fontAlgn="base" indent="0" marL="1828800" rtl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b="1" sz="2800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algn="l" defTabSz="953135" eaLnBrk="1" hangingPunct="1" indent="-237490" latinLnBrk="0" marL="262001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53135" eaLnBrk="1" hangingPunct="1" indent="-237490" latinLnBrk="0" marL="3096260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53135" eaLnBrk="1" hangingPunct="1" indent="-237490" latinLnBrk="0" marL="357314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53135" eaLnBrk="1" hangingPunct="1" indent="-237490" latinLnBrk="0" marL="4049395" rtl="0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  <a:r>
              <a:rPr altLang="en-US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（</a:t>
            </a:r>
            <a:r>
              <a:rPr altLang="zh-CN" kern="100" lang="en-US" smtClean="0">
                <a:solidFill>
                  <a:srgbClr val="FF0000"/>
                </a:solidFill>
                <a:ea typeface="黑体" panose="02010609060101010101" pitchFamily="49" charset="-122"/>
              </a:rPr>
              <a:t>1</a:t>
            </a:r>
            <a:r>
              <a:rPr altLang="en-US" kern="100" lang="zh-CN" smtClean="0">
                <a:solidFill>
                  <a:srgbClr val="FF0000"/>
                </a:solidFill>
                <a:ea typeface="黑体" panose="02010609060101010101" pitchFamily="49" charset="-122"/>
              </a:rPr>
              <a:t>）</a:t>
            </a:r>
            <a:r>
              <a:rPr altLang="zh-CN" kern="100" lang="zh-CN" smtClean="0">
                <a:solidFill>
                  <a:srgbClr val="FF0000"/>
                </a:solidFill>
              </a:rPr>
              <a:t>在</a:t>
            </a:r>
            <a:r>
              <a:rPr altLang="zh-CN" dirty="0" kern="100" lang="zh-CN">
                <a:solidFill>
                  <a:srgbClr val="FF0000"/>
                </a:solidFill>
              </a:rPr>
              <a:t>平面直角坐标系中标出点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P</a:t>
            </a:r>
            <a:r>
              <a:rPr altLang="zh-CN" dirty="0" kern="100" lang="zh-CN">
                <a:solidFill>
                  <a:srgbClr val="FF0000"/>
                </a:solidFill>
              </a:rPr>
              <a:t>，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Q</a:t>
            </a:r>
            <a:r>
              <a:rPr altLang="zh-CN" dirty="0" kern="100" lang="zh-CN">
                <a:solidFill>
                  <a:srgbClr val="FF0000"/>
                </a:solidFill>
              </a:rPr>
              <a:t>如答图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</a:rPr>
              <a:t>所示．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46" name="矩形 8"/>
          <p:cNvSpPr/>
          <p:nvPr/>
        </p:nvSpPr>
        <p:spPr>
          <a:xfrm>
            <a:off x="3688141" y="3319332"/>
            <a:ext cx="545342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三</a:t>
            </a:r>
            <a:endParaRPr altLang="en-US" dirty="0" lang="zh-CN"/>
          </a:p>
        </p:txBody>
      </p:sp>
      <p:sp>
        <p:nvSpPr>
          <p:cNvPr id="1048647" name="矩形 10"/>
          <p:cNvSpPr/>
          <p:nvPr/>
        </p:nvSpPr>
        <p:spPr>
          <a:xfrm>
            <a:off x="7040073" y="3332032"/>
            <a:ext cx="724878" cy="523220"/>
          </a:xfrm>
          <a:prstGeom prst="rect"/>
        </p:spPr>
        <p:txBody>
          <a:bodyPr wrap="none">
            <a:spAutoFit/>
          </a:bodyPr>
          <a:p>
            <a:r>
              <a:rPr altLang="zh-CN" dirty="0" i="1" lang="en-US">
                <a:solidFill>
                  <a:srgbClr val="FF0000"/>
                </a:solidFill>
              </a:rPr>
              <a:t>x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轴</a:t>
            </a:r>
            <a:endParaRPr altLang="en-US" dirty="0" lang="zh-CN"/>
          </a:p>
        </p:txBody>
      </p:sp>
      <p:sp>
        <p:nvSpPr>
          <p:cNvPr id="1048648" name="矩形 11"/>
          <p:cNvSpPr/>
          <p:nvPr/>
        </p:nvSpPr>
        <p:spPr>
          <a:xfrm>
            <a:off x="5378911" y="4000623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3</a:t>
            </a:r>
            <a:endParaRPr altLang="en-US" dirty="0" lang="zh-CN"/>
          </a:p>
        </p:txBody>
      </p:sp>
      <p:sp>
        <p:nvSpPr>
          <p:cNvPr id="1048649" name="矩形 12"/>
          <p:cNvSpPr/>
          <p:nvPr/>
        </p:nvSpPr>
        <p:spPr>
          <a:xfrm>
            <a:off x="2343611" y="4621929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2</a:t>
            </a:r>
            <a:endParaRPr altLang="en-US" dirty="0" lang="zh-CN"/>
          </a:p>
        </p:txBody>
      </p:sp>
      <p:graphicFrame>
        <p:nvGraphicFramePr>
          <p:cNvPr id="4194308" name="对象 13"/>
          <p:cNvGraphicFramePr>
            <a:graphicFrameLocks noChangeAspect="1"/>
          </p:cNvGraphicFramePr>
          <p:nvPr/>
        </p:nvGraphicFramePr>
        <p:xfrm>
          <a:off x="5892800" y="4533900"/>
          <a:ext cx="7975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spid="_x0000_s15369" imgH="597535" imgW="7985760" progId="Word.Document.12">
                  <p:embed/>
                </p:oleObj>
              </mc:Choice>
              <mc:Fallback>
                <p:oleObj name="文档" r:id="rId3" spid="" imgH="597535" imgW="7985760" progId="Word.Document.12">
                  <p:embed/>
                  <p:pic>
                    <p:nvPicPr>
                      <p:cNvPr id="2097179" name="图片 15368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tretch>
                        <a:fillRect/>
                      </a:stretch>
                    </p:blipFill>
                    <p:spPr>
                      <a:xfrm>
                        <a:off x="5892800" y="4533900"/>
                        <a:ext cx="7975600" cy="59690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180" name="Picture 2" descr="SZ24SXZSGT1-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8886232" y="2332821"/>
            <a:ext cx="2862580" cy="2916555"/>
          </a:xfrm>
          <a:prstGeom prst="rect"/>
          <a:noFill/>
          <a:ln>
            <a:noFill/>
          </a:ln>
        </p:spPr>
      </p:pic>
      <p:sp>
        <p:nvSpPr>
          <p:cNvPr id="1048650" name="矩形 17"/>
          <p:cNvSpPr/>
          <p:nvPr/>
        </p:nvSpPr>
        <p:spPr>
          <a:xfrm>
            <a:off x="9817940" y="5392985"/>
            <a:ext cx="1085554" cy="523220"/>
          </a:xfrm>
          <a:prstGeom prst="rect"/>
          <a:solidFill>
            <a:schemeClr val="bg2"/>
          </a:solidFill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答图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3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8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3"/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8"/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3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8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build="p"/>
      <p:bldP spid="1048646" grpId="0" build="p"/>
      <p:bldP spid="1048647" grpId="0" build="p"/>
      <p:bldP spid="1048648" grpId="0" build="p"/>
      <p:bldP spid="1048649" grpId="0" build="p"/>
      <p:bldP spid="1048650" grpId="0" animBg="1"/>
      <p:bldP spid="10486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 idx="10"/>
          </p:nvPr>
        </p:nvSpPr>
        <p:spPr>
          <a:xfrm>
            <a:off x="412039" y="473367"/>
            <a:ext cx="11337155" cy="5937885"/>
          </a:xfrm>
        </p:spPr>
        <p:txBody>
          <a:bodyPr/>
          <a:p>
            <a:pPr lvl="0">
              <a:lnSpc>
                <a:spcPct val="170000"/>
              </a:lnSpc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，在如图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所示的平面直角坐标系中标出点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altLang="zh-CN" dirty="0" kern="100" lang="en-US"/>
          </a:p>
          <a:p>
            <a:pPr lvl="0">
              <a:lnSpc>
                <a:spcPct val="135000"/>
              </a:lnSpc>
              <a:spcAft>
                <a:spcPts val="0"/>
              </a:spcAft>
            </a:pP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PP</a:t>
            </a:r>
            <a:r>
              <a:rPr altLang="zh-CN" baseline="-25000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lvl="0">
              <a:spcAft>
                <a:spcPts val="0"/>
              </a:spcAft>
            </a:pP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PQ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）将点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向上平移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个单位长度得到的点的坐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，将点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向右平移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个单位长度，再</a:t>
            </a:r>
            <a:endParaRPr altLang="zh-CN" b="1" dirty="0" sz="2800" kern="100" lang="en-US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向下平移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个单位长度得到的点的坐标为</a:t>
            </a: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52" name="矩形 2"/>
          <p:cNvSpPr/>
          <p:nvPr/>
        </p:nvSpPr>
        <p:spPr>
          <a:xfrm>
            <a:off x="9820842" y="5731435"/>
            <a:ext cx="724878" cy="523220"/>
          </a:xfrm>
          <a:prstGeom prst="rect"/>
        </p:spPr>
        <p:txBody>
          <a:bodyPr wrap="none">
            <a:spAutoFit/>
          </a:bodyPr>
          <a:p>
            <a:pPr lvl="0">
              <a:spcAft>
                <a:spcPts val="0"/>
              </a:spcAft>
            </a:pPr>
            <a:r>
              <a:rPr altLang="zh-CN" dirty="0" kern="100" lang="zh-CN">
                <a:cs typeface="Times New Roman" panose="02020603050405020304" pitchFamily="18" charset="0"/>
              </a:rPr>
              <a:t>图</a:t>
            </a:r>
            <a:r>
              <a:rPr altLang="zh-CN" dirty="0" kern="100" lang="en-US">
                <a:cs typeface="Courier New" panose="02070309020205020404" pitchFamily="49" charset="0"/>
              </a:rPr>
              <a:t>1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97182" name="Picture 2" descr="SZ24SXZSGT1-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967559" y="2915310"/>
            <a:ext cx="2763141" cy="2816126"/>
          </a:xfrm>
          <a:prstGeom prst="rect"/>
          <a:noFill/>
          <a:ln>
            <a:noFill/>
          </a:ln>
        </p:spPr>
      </p:pic>
      <p:sp>
        <p:nvSpPr>
          <p:cNvPr id="1048653" name="矩形 4"/>
          <p:cNvSpPr/>
          <p:nvPr/>
        </p:nvSpPr>
        <p:spPr>
          <a:xfrm>
            <a:off x="4281192" y="678420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（－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grpSp>
        <p:nvGrpSpPr>
          <p:cNvPr id="59" name="组合 5"/>
          <p:cNvGrpSpPr/>
          <p:nvPr/>
        </p:nvGrpSpPr>
        <p:grpSpPr>
          <a:xfrm>
            <a:off x="8856110" y="2932313"/>
            <a:ext cx="2986038" cy="3491257"/>
            <a:chOff x="8809044" y="3201977"/>
            <a:chExt cx="2986038" cy="3491257"/>
          </a:xfrm>
        </p:grpSpPr>
        <p:pic>
          <p:nvPicPr>
            <p:cNvPr id="2097183" name="图片 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8809044" y="3201977"/>
              <a:ext cx="2986038" cy="3011173"/>
            </a:xfrm>
            <a:prstGeom prst="rect"/>
          </p:spPr>
        </p:pic>
        <p:sp>
          <p:nvSpPr>
            <p:cNvPr id="1048654" name="矩形 7"/>
            <p:cNvSpPr/>
            <p:nvPr/>
          </p:nvSpPr>
          <p:spPr>
            <a:xfrm>
              <a:off x="9770874" y="6170014"/>
              <a:ext cx="1085554" cy="523220"/>
            </a:xfrm>
            <a:prstGeom prst="rect"/>
            <a:solidFill>
              <a:schemeClr val="bg2"/>
            </a:solidFill>
          </p:spPr>
          <p:txBody>
            <a:bodyPr wrap="none">
              <a:spAutoFit/>
            </a:bodyPr>
            <a:p>
              <a:r>
                <a:rPr altLang="zh-CN" dirty="0" 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altLang="zh-CN" dirty="0" lang="en-US">
                  <a:solidFill>
                    <a:srgbClr val="FF0000"/>
                  </a:solidFill>
                </a:rPr>
                <a:t>1</a:t>
              </a:r>
              <a:endParaRPr altLang="en-US" dirty="0" lang="zh-CN"/>
            </a:p>
          </p:txBody>
        </p:sp>
      </p:grpSp>
      <p:sp>
        <p:nvSpPr>
          <p:cNvPr id="1048655" name="矩形 8"/>
          <p:cNvSpPr/>
          <p:nvPr/>
        </p:nvSpPr>
        <p:spPr>
          <a:xfrm>
            <a:off x="412039" y="2681208"/>
            <a:ext cx="9334500" cy="523220"/>
          </a:xfrm>
          <a:prstGeom prst="rect"/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altLang="zh-CN" dirty="0" kern="100" lang="zh-CN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altLang="zh-CN" dirty="0" kern="100" lang="zh-CN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altLang="zh-CN" dirty="0" kern="100" lang="zh-CN" smtClean="0">
                <a:solidFill>
                  <a:srgbClr val="FF0000"/>
                </a:solidFill>
                <a:cs typeface="Times New Roman" panose="02020603050405020304" pitchFamily="18" charset="0"/>
              </a:rPr>
              <a:t>在</a:t>
            </a:r>
            <a:r>
              <a:rPr altLang="zh-CN" dirty="0" kern="100" lang="zh-CN">
                <a:solidFill>
                  <a:srgbClr val="FF0000"/>
                </a:solidFill>
                <a:cs typeface="Times New Roman" panose="02020603050405020304" pitchFamily="18" charset="0"/>
              </a:rPr>
              <a:t>平面直角坐标系中标出点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P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P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i="1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P</a:t>
            </a:r>
            <a:r>
              <a:rPr altLang="zh-CN" baseline="-25000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altLang="zh-CN" dirty="0" kern="100" lang="en-US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FF0000"/>
                </a:solidFill>
                <a:cs typeface="Times New Roman" panose="02020603050405020304" pitchFamily="18" charset="0"/>
              </a:rPr>
              <a:t>所示．</a:t>
            </a:r>
            <a:endParaRPr altLang="zh-CN" dirty="0" sz="1050" kern="100" 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56" name="矩形 9"/>
          <p:cNvSpPr/>
          <p:nvPr/>
        </p:nvSpPr>
        <p:spPr>
          <a:xfrm>
            <a:off x="8623733" y="694125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，－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sp>
        <p:nvSpPr>
          <p:cNvPr id="1048657" name="矩形 10"/>
          <p:cNvSpPr/>
          <p:nvPr/>
        </p:nvSpPr>
        <p:spPr>
          <a:xfrm>
            <a:off x="1979529" y="1396806"/>
            <a:ext cx="1656079" cy="51054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3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graphicFrame>
        <p:nvGraphicFramePr>
          <p:cNvPr id="4194309" name="对象 11"/>
          <p:cNvGraphicFramePr>
            <a:graphicFrameLocks noChangeAspect="1"/>
          </p:cNvGraphicFramePr>
          <p:nvPr/>
        </p:nvGraphicFramePr>
        <p:xfrm>
          <a:off x="5853307" y="986711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spid="_x0000_s16401" imgH="992505" imgW="11137900" progId="Word.Document.12">
                  <p:embed/>
                </p:oleObj>
              </mc:Choice>
              <mc:Fallback>
                <p:oleObj name="文档" r:id="rId3" spid="" imgH="992505" imgW="11137900" progId="Word.Document.12">
                  <p:embed/>
                  <p:pic>
                    <p:nvPicPr>
                      <p:cNvPr id="2097184" name="图片 16400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tretch>
                        <a:fillRect/>
                      </a:stretch>
                    </p:blipFill>
                    <p:spPr>
                      <a:xfrm>
                        <a:off x="5853307" y="986711"/>
                        <a:ext cx="11118850" cy="989013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58" name="矩形 12"/>
          <p:cNvSpPr/>
          <p:nvPr/>
        </p:nvSpPr>
        <p:spPr>
          <a:xfrm>
            <a:off x="3605295" y="3397061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6</a:t>
            </a:r>
            <a:endParaRPr altLang="en-US" dirty="0" lang="zh-CN"/>
          </a:p>
        </p:txBody>
      </p:sp>
      <p:sp>
        <p:nvSpPr>
          <p:cNvPr id="1048659" name="矩形 13"/>
          <p:cNvSpPr/>
          <p:nvPr/>
        </p:nvSpPr>
        <p:spPr>
          <a:xfrm>
            <a:off x="6637292" y="3386692"/>
            <a:ext cx="364202" cy="523220"/>
          </a:xfrm>
          <a:prstGeom prst="rect"/>
        </p:spPr>
        <p:txBody>
          <a:bodyPr wrap="none">
            <a:spAutoFit/>
          </a:bodyPr>
          <a:p>
            <a:r>
              <a:rPr altLang="zh-CN" dirty="0" lang="en-US">
                <a:solidFill>
                  <a:srgbClr val="FF0000"/>
                </a:solidFill>
              </a:rPr>
              <a:t>4</a:t>
            </a:r>
            <a:endParaRPr altLang="en-US" dirty="0" lang="zh-CN"/>
          </a:p>
        </p:txBody>
      </p:sp>
      <p:graphicFrame>
        <p:nvGraphicFramePr>
          <p:cNvPr id="4194310" name="对象 14"/>
          <p:cNvGraphicFramePr>
            <a:graphicFrameLocks noChangeAspect="1"/>
          </p:cNvGraphicFramePr>
          <p:nvPr/>
        </p:nvGraphicFramePr>
        <p:xfrm>
          <a:off x="1027083" y="3926915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spid="_x0000_s16402" imgH="595630" imgW="11137900" progId="Word.Document.12">
                  <p:embed/>
                </p:oleObj>
              </mc:Choice>
              <mc:Fallback>
                <p:oleObj name="文档" r:id="rId5" spid="" imgH="595630" imgW="11137900" progId="Word.Document.12">
                  <p:embed/>
                  <p:pic>
                    <p:nvPicPr>
                      <p:cNvPr id="2097185" name="图片 16401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6"/>
                      <a:stretch>
                        <a:fillRect/>
                      </a:stretch>
                    </p:blipFill>
                    <p:spPr>
                      <a:xfrm>
                        <a:off x="1027083" y="3926915"/>
                        <a:ext cx="11118850" cy="593725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60" name="矩形 15"/>
          <p:cNvSpPr/>
          <p:nvPr/>
        </p:nvSpPr>
        <p:spPr>
          <a:xfrm>
            <a:off x="1113866" y="5286998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（－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altLang="zh-CN" dirty="0" lang="en-US">
                <a:solidFill>
                  <a:srgbClr val="FF0000"/>
                </a:solidFill>
              </a:rPr>
              <a:t>2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  <p:sp>
        <p:nvSpPr>
          <p:cNvPr id="1048661" name="矩形 16"/>
          <p:cNvSpPr/>
          <p:nvPr/>
        </p:nvSpPr>
        <p:spPr>
          <a:xfrm>
            <a:off x="6637292" y="5923974"/>
            <a:ext cx="1986441" cy="523220"/>
          </a:xfrm>
          <a:prstGeom prst="rect"/>
        </p:spPr>
        <p:txBody>
          <a:bodyPr wrap="none">
            <a:spAutoFit/>
          </a:bodyPr>
          <a:p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altLang="zh-CN" dirty="0" lang="en-US">
                <a:solidFill>
                  <a:srgbClr val="FF0000"/>
                </a:solidFill>
              </a:rPr>
              <a:t>5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，－</a:t>
            </a:r>
            <a:r>
              <a:rPr altLang="zh-CN" dirty="0" lang="en-US">
                <a:solidFill>
                  <a:srgbClr val="FF0000"/>
                </a:solidFill>
              </a:rPr>
              <a:t>1</a:t>
            </a:r>
            <a:r>
              <a:rPr altLang="zh-CN" dirty="0" lang="zh-CN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endParaRPr altLang="en-US" dirty="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7"/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5"/>
                                        <p:tgtEl>
                                          <p:spTgt spid="104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0"/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5"/>
                                        <p:tgtEl>
                                          <p:spTgt spid="41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50"/>
                                        <p:tgtEl>
                                          <p:spTgt spid="104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55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build="p"/>
      <p:bldP spid="1048655" grpId="0" build="p"/>
      <p:bldP spid="1048656" grpId="0" build="p"/>
      <p:bldP spid="1048657" grpId="0" build="p"/>
      <p:bldP spid="1048658" grpId="0" build="p"/>
      <p:bldP spid="1048659" grpId="0" build="p"/>
      <p:bldP spid="1048660" grpId="0" build="p"/>
      <p:bldP spid="104866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4491990"/>
          </a:xfrm>
        </p:spPr>
        <p:txBody>
          <a:bodyPr/>
          <a:p>
            <a:pPr indent="0" lvl="0">
              <a:spcAft>
                <a:spcPts val="0"/>
              </a:spcAft>
            </a:pPr>
            <a:r>
              <a:rPr altLang="zh-CN" b="1" dirty="0" sz="2800" kern="100" lang="zh-CN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二、函数</a:t>
            </a:r>
            <a:endParaRPr altLang="zh-CN" b="1" dirty="0" sz="2800" kern="100" lang="zh-CN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．变量与常量：在一个变化过程中，数值发生变化的量为变量；数值始终不变的量为常量．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>
              <a:spcAft>
                <a:spcPts val="0"/>
              </a:spcAft>
            </a:pPr>
            <a:r>
              <a:rPr altLang="zh-CN" b="1" dirty="0" sz="2800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．函数的概念：一般地，如果在一个变化过程中有两个变量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，并且对于变量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的每一个值，变量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都有唯一的值与它对应，那么我们称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的函数，其中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是自变量．如果当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，那么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叫做当自变量的值为</a:t>
            </a:r>
            <a:r>
              <a:rPr altLang="zh-CN" b="1" dirty="0" sz="2800" i="1" kern="100" lang="en-US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altLang="zh-CN" b="1" dirty="0" sz="2800" kern="100" lang="zh-CN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时的函数值．</a:t>
            </a:r>
            <a:endParaRPr altLang="zh-CN" dirty="0" sz="1050" kern="100" lang="zh-CN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内容占位符 1"/>
          <p:cNvSpPr>
            <a:spLocks noGrp="1"/>
          </p:cNvSpPr>
          <p:nvPr>
            <p:ph idx="10"/>
          </p:nvPr>
        </p:nvSpPr>
        <p:spPr>
          <a:xfrm>
            <a:off x="412039" y="962808"/>
            <a:ext cx="11337155" cy="3444240"/>
          </a:xfrm>
        </p:spPr>
        <p:txBody>
          <a:bodyPr/>
          <a:p>
            <a:pPr lvl="0"/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000000"/>
                </a:solidFill>
              </a:rPr>
              <a:t>．函数自变量的取值</a:t>
            </a:r>
            <a:r>
              <a:rPr altLang="zh-CN" dirty="0" kern="100" lang="zh-CN" smtClean="0">
                <a:solidFill>
                  <a:srgbClr val="000000"/>
                </a:solidFill>
              </a:rPr>
              <a:t>范围</a:t>
            </a:r>
            <a:endParaRPr altLang="zh-CN" dirty="0" sz="1050" kern="100" lang="en-US" smtClean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/>
            <a:endParaRPr altLang="zh-CN" dirty="0" sz="1050" kern="100" lang="en-US" smtClean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lvl="0"/>
            <a:r>
              <a:rPr altLang="zh-CN" dirty="0" kern="100" lang="zh-CN" smtClean="0">
                <a:solidFill>
                  <a:srgbClr val="000000"/>
                </a:solidFill>
                <a:ea typeface="黑体" panose="02010609060101010101" pitchFamily="49" charset="-122"/>
              </a:rPr>
              <a:t>注</a:t>
            </a:r>
            <a:r>
              <a:rPr altLang="zh-CN" dirty="0" kern="100" lang="zh-CN">
                <a:solidFill>
                  <a:srgbClr val="000000"/>
                </a:solidFill>
                <a:ea typeface="黑体" panose="02010609060101010101" pitchFamily="49" charset="-122"/>
              </a:rPr>
              <a:t>：</a:t>
            </a:r>
            <a:r>
              <a:rPr altLang="zh-CN" dirty="0" kern="100" lang="zh-CN">
                <a:solidFill>
                  <a:srgbClr val="000000"/>
                </a:solidFill>
                <a:ea typeface="楷体" panose="02010609060101010101" pitchFamily="49" charset="-122"/>
              </a:rPr>
              <a:t>在实际问题中，自变量的取值范围必须使实际问题有意义</a:t>
            </a:r>
            <a:r>
              <a:rPr altLang="zh-CN" dirty="0" kern="100" lang="zh-CN" smtClean="0">
                <a:solidFill>
                  <a:srgbClr val="000000"/>
                </a:solidFill>
                <a:ea typeface="楷体" panose="02010609060101010101" pitchFamily="49" charset="-122"/>
              </a:rPr>
              <a:t>．</a:t>
            </a:r>
            <a:endParaRPr altLang="zh-CN" dirty="0" kern="100" lang="en-US" smtClean="0">
              <a:solidFill>
                <a:srgbClr val="000000"/>
              </a:solidFill>
              <a:ea typeface="楷体" panose="02010609060101010101" pitchFamily="49" charset="-122"/>
            </a:endParaRPr>
          </a:p>
          <a:p>
            <a:pPr lvl="0"/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altLang="zh-CN" dirty="0" kern="100" lang="zh-CN">
                <a:solidFill>
                  <a:srgbClr val="000000"/>
                </a:solidFill>
              </a:rPr>
              <a:t>．函数的表示方法：列表法、关系式法和图象法．</a:t>
            </a:r>
            <a:endParaRPr altLang="zh-CN" dirty="0" kern="100" lang="zh-CN">
              <a:solidFill>
                <a:srgbClr val="000000"/>
              </a:solidFill>
            </a:endParaRPr>
          </a:p>
          <a:p>
            <a:pPr lvl="0"/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r>
              <a:rPr altLang="zh-CN" dirty="0" kern="100" lang="zh-CN">
                <a:solidFill>
                  <a:srgbClr val="000000"/>
                </a:solidFill>
              </a:rPr>
              <a:t>．画函数图象的一般步骤：（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altLang="zh-CN" dirty="0" kern="100" lang="zh-CN">
                <a:solidFill>
                  <a:srgbClr val="000000"/>
                </a:solidFill>
              </a:rPr>
              <a:t>）列表；（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altLang="zh-CN" dirty="0" kern="100" lang="zh-CN">
                <a:solidFill>
                  <a:srgbClr val="000000"/>
                </a:solidFill>
              </a:rPr>
              <a:t>）描点；（</a:t>
            </a:r>
            <a:r>
              <a:rPr altLang="zh-CN" dirty="0" kern="100" lang="en-US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altLang="zh-CN" dirty="0" kern="100" lang="zh-CN">
                <a:solidFill>
                  <a:srgbClr val="000000"/>
                </a:solidFill>
              </a:rPr>
              <a:t>）连线</a:t>
            </a:r>
            <a:r>
              <a:rPr altLang="zh-CN" dirty="0" kern="100" lang="zh-CN">
                <a:solidFill>
                  <a:srgbClr val="000000"/>
                </a:solidFill>
                <a:ea typeface="楷体" panose="02010609060101010101" pitchFamily="49" charset="-122"/>
              </a:rPr>
              <a:t>（用平滑曲线连接</a:t>
            </a:r>
            <a:r>
              <a:rPr altLang="zh-CN" dirty="0" kern="100" lang="zh-CN" smtClean="0">
                <a:solidFill>
                  <a:srgbClr val="000000"/>
                </a:solidFill>
                <a:ea typeface="楷体" panose="02010609060101010101" pitchFamily="49" charset="-122"/>
              </a:rPr>
              <a:t>）</a:t>
            </a:r>
            <a:r>
              <a:rPr altLang="zh-CN" dirty="0" kern="100" lang="zh-CN" smtClean="0">
                <a:solidFill>
                  <a:srgbClr val="000000"/>
                </a:solidFill>
              </a:rPr>
              <a:t>．</a:t>
            </a:r>
            <a:endParaRPr altLang="en-US" dirty="0" lang="zh-CN"/>
          </a:p>
        </p:txBody>
      </p:sp>
      <p:graphicFrame>
        <p:nvGraphicFramePr>
          <p:cNvPr id="4194311" name="对象 3"/>
          <p:cNvGraphicFramePr>
            <a:graphicFrameLocks noChangeAspect="1"/>
          </p:cNvGraphicFramePr>
          <p:nvPr/>
        </p:nvGraphicFramePr>
        <p:xfrm>
          <a:off x="4800350" y="827498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" spid="_x0000_s6156" imgH="992505" imgW="11137900" progId="Word.Document.12">
                  <p:embed/>
                </p:oleObj>
              </mc:Choice>
              <mc:Fallback>
                <p:oleObj name="文档" r:id="rId1" spid="" imgH="992505" imgW="11137900" progId="Word.Document.12">
                  <p:embed/>
                  <p:pic>
                    <p:nvPicPr>
                      <p:cNvPr id="2097188" name="图片 615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4800350" y="827498"/>
                        <a:ext cx="11118850" cy="989013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/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幻灯片 1</dc:title>
  <dc:creator>Administrator</dc:creator>
  <cp:lastModifiedBy>郭延峰</cp:lastModifiedBy>
  <dcterms:created xsi:type="dcterms:W3CDTF">2019-06-18T10:08:00Z</dcterms:created>
  <dcterms:modified xsi:type="dcterms:W3CDTF">2024-03-12T00:22:31Z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2F97B26999C74D3C914C5009E115B104</vt:lpwstr>
  </property>
</Properties>
</file>